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56" r:id="rId3"/>
    <p:sldId id="257" r:id="rId4"/>
    <p:sldId id="258" r:id="rId5"/>
    <p:sldId id="268" r:id="rId6"/>
    <p:sldId id="269" r:id="rId7"/>
    <p:sldId id="267" r:id="rId8"/>
    <p:sldId id="260" r:id="rId9"/>
    <p:sldId id="266" r:id="rId10"/>
    <p:sldId id="259" r:id="rId11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3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FF5F4-553F-4BF0-B182-882CC2339953}" type="datetimeFigureOut">
              <a:rPr lang="de-DE" smtClean="0"/>
              <a:t>16.02.2015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B74C1-F914-48E0-A1C8-FEFCAF80F1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21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77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25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89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33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2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16.02.2015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50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16.02.2015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8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16.02.2015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02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16.02.2015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87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16.02.2015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90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16.02.2015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11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C27D3-3FCA-42C3-B6AB-F65BDD03CD9C}" type="datetimeFigureOut">
              <a:rPr lang="de-DE" smtClean="0"/>
              <a:t>16.02.2015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8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microsoft.com/office/2007/relationships/hdphoto" Target="../media/hdphoto1.wdp"/><Relationship Id="rId7" Type="http://schemas.openxmlformats.org/officeDocument/2006/relationships/image" Target="../media/image57.png"/><Relationship Id="rId12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0.png"/><Relationship Id="rId11" Type="http://schemas.openxmlformats.org/officeDocument/2006/relationships/image" Target="../media/image16.png"/><Relationship Id="rId5" Type="http://schemas.openxmlformats.org/officeDocument/2006/relationships/image" Target="../media/image56.png"/><Relationship Id="rId10" Type="http://schemas.openxmlformats.org/officeDocument/2006/relationships/image" Target="../media/image15.jpeg"/><Relationship Id="rId4" Type="http://schemas.openxmlformats.org/officeDocument/2006/relationships/image" Target="../media/image550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microsoft.com/office/2007/relationships/hdphoto" Target="../media/hdphoto1.wdp"/><Relationship Id="rId7" Type="http://schemas.openxmlformats.org/officeDocument/2006/relationships/image" Target="../media/image5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11" Type="http://schemas.openxmlformats.org/officeDocument/2006/relationships/image" Target="../media/image16.png"/><Relationship Id="rId5" Type="http://schemas.openxmlformats.org/officeDocument/2006/relationships/image" Target="../media/image310.png"/><Relationship Id="rId10" Type="http://schemas.openxmlformats.org/officeDocument/2006/relationships/image" Target="../media/image15.jpeg"/><Relationship Id="rId4" Type="http://schemas.openxmlformats.org/officeDocument/2006/relationships/image" Target="../media/image212.pn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microsoft.com/office/2007/relationships/hdphoto" Target="../media/hdphoto1.wdp"/><Relationship Id="rId7" Type="http://schemas.openxmlformats.org/officeDocument/2006/relationships/image" Target="../media/image1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5.jpeg"/><Relationship Id="rId5" Type="http://schemas.openxmlformats.org/officeDocument/2006/relationships/image" Target="../media/image90.png"/><Relationship Id="rId10" Type="http://schemas.openxmlformats.org/officeDocument/2006/relationships/image" Target="../media/image140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11.png"/><Relationship Id="rId3" Type="http://schemas.microsoft.com/office/2007/relationships/hdphoto" Target="../media/hdphoto1.wdp"/><Relationship Id="rId7" Type="http://schemas.openxmlformats.org/officeDocument/2006/relationships/image" Target="../media/image170.png"/><Relationship Id="rId12" Type="http://schemas.openxmlformats.org/officeDocument/2006/relationships/image" Target="../media/image210.png"/><Relationship Id="rId2" Type="http://schemas.openxmlformats.org/officeDocument/2006/relationships/image" Target="../media/image14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11" Type="http://schemas.openxmlformats.org/officeDocument/2006/relationships/image" Target="../media/image200.png"/><Relationship Id="rId5" Type="http://schemas.openxmlformats.org/officeDocument/2006/relationships/image" Target="../media/image81.png"/><Relationship Id="rId15" Type="http://schemas.openxmlformats.org/officeDocument/2006/relationships/image" Target="../media/image230.png"/><Relationship Id="rId10" Type="http://schemas.openxmlformats.org/officeDocument/2006/relationships/image" Target="../media/image190.png"/><Relationship Id="rId4" Type="http://schemas.openxmlformats.org/officeDocument/2006/relationships/image" Target="../media/image150.png"/><Relationship Id="rId9" Type="http://schemas.openxmlformats.org/officeDocument/2006/relationships/image" Target="../media/image181.png"/><Relationship Id="rId14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12" Type="http://schemas.openxmlformats.org/officeDocument/2006/relationships/image" Target="../media/image290.png"/><Relationship Id="rId17" Type="http://schemas.openxmlformats.org/officeDocument/2006/relationships/image" Target="../media/image33.png"/><Relationship Id="rId2" Type="http://schemas.openxmlformats.org/officeDocument/2006/relationships/image" Target="../media/image14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29.png"/><Relationship Id="rId5" Type="http://schemas.openxmlformats.org/officeDocument/2006/relationships/image" Target="../media/image241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40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26" Type="http://schemas.openxmlformats.org/officeDocument/2006/relationships/image" Target="../media/image54.png"/><Relationship Id="rId3" Type="http://schemas.microsoft.com/office/2007/relationships/hdphoto" Target="../media/hdphoto1.wdp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5" Type="http://schemas.openxmlformats.org/officeDocument/2006/relationships/image" Target="../media/image52.png"/><Relationship Id="rId2" Type="http://schemas.openxmlformats.org/officeDocument/2006/relationships/image" Target="../media/image14.png"/><Relationship Id="rId16" Type="http://schemas.openxmlformats.org/officeDocument/2006/relationships/image" Target="../media/image15.jpe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31.png"/><Relationship Id="rId15" Type="http://schemas.openxmlformats.org/officeDocument/2006/relationships/image" Target="../media/image44.png"/><Relationship Id="rId23" Type="http://schemas.openxmlformats.org/officeDocument/2006/relationships/image" Target="../media/image51.png"/><Relationship Id="rId10" Type="http://schemas.openxmlformats.org/officeDocument/2006/relationships/image" Target="../media/image39.png"/><Relationship Id="rId19" Type="http://schemas.openxmlformats.org/officeDocument/2006/relationships/image" Target="../media/image47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14" Type="http://schemas.openxmlformats.org/officeDocument/2006/relationships/image" Target="../media/image43.png"/><Relationship Id="rId22" Type="http://schemas.openxmlformats.org/officeDocument/2006/relationships/image" Target="../media/image49.png"/><Relationship Id="rId27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835696" y="3861048"/>
            <a:ext cx="474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/>
            <a:endParaRPr lang="de-DE" sz="4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algn="ctr"/>
            <a:r>
              <a:rPr lang="de-DE" sz="4000" b="1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Blitzschnell Zahlen im Kopf quadrieren</a:t>
            </a:r>
          </a:p>
          <a:p>
            <a:pPr marL="449263"/>
            <a:endParaRPr lang="de-DE" sz="400" b="1" dirty="0">
              <a:solidFill>
                <a:srgbClr val="FF00FF"/>
              </a:solidFill>
              <a:latin typeface="OCR A Extended" panose="02010509020102010303" pitchFamily="50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217087" y="2911711"/>
            <a:ext cx="6853740" cy="103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openclipart.org/image/800px/svg_to_png/26221/Lightning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2465176" cy="26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penclipart.org/image/300px/svg_to_png/140701/brain_1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63" y="1351706"/>
            <a:ext cx="1861362" cy="141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1725994" y="575680"/>
            <a:ext cx="1145846" cy="776026"/>
            <a:chOff x="703520" y="121177"/>
            <a:chExt cx="2546324" cy="1724502"/>
          </a:xfrm>
        </p:grpSpPr>
        <p:pic>
          <p:nvPicPr>
            <p:cNvPr id="1036" name="Picture 12" descr="https://openclipart.org/image/300px/svg_to_png/3839/rwwgub_Neon_Numerals-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20" y="645679"/>
              <a:ext cx="1147998" cy="12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openclipart.org/image/300px/svg_to_png/3840/rwwgub_Neon_Numerals-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9764" y="121177"/>
              <a:ext cx="720080" cy="752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s://openclipart.org/image/300px/svg_to_png/3841/rwwgub_Neon_Numerals-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771" y="636997"/>
              <a:ext cx="1148000" cy="12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uppieren 12"/>
          <p:cNvGrpSpPr/>
          <p:nvPr/>
        </p:nvGrpSpPr>
        <p:grpSpPr>
          <a:xfrm>
            <a:off x="1259632" y="1601295"/>
            <a:ext cx="1126154" cy="768499"/>
            <a:chOff x="1187624" y="1688333"/>
            <a:chExt cx="1126154" cy="768499"/>
          </a:xfrm>
        </p:grpSpPr>
        <p:pic>
          <p:nvPicPr>
            <p:cNvPr id="1042" name="Picture 18" descr="https://openclipart.org/image/300px/svg_to_png/3843/rwwgub_Neon_Numerals-5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916832"/>
              <a:ext cx="5148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s://openclipart.org/image/300px/svg_to_png/3842/rwwgub_Neon_Numerals-4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396" y="1916832"/>
              <a:ext cx="5166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https://openclipart.org/image/300px/svg_to_png/3840/rwwgub_Neon_Numerals-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742" y="1688333"/>
              <a:ext cx="324036" cy="33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pieren 15"/>
          <p:cNvGrpSpPr/>
          <p:nvPr/>
        </p:nvGrpSpPr>
        <p:grpSpPr>
          <a:xfrm>
            <a:off x="1543114" y="2595656"/>
            <a:ext cx="1117687" cy="760228"/>
            <a:chOff x="1653491" y="2673188"/>
            <a:chExt cx="1117687" cy="760228"/>
          </a:xfrm>
        </p:grpSpPr>
        <p:pic>
          <p:nvPicPr>
            <p:cNvPr id="1046" name="Picture 22" descr="https://openclipart.org/image/300px/svg_to_png/3845/rwwgub_Neon_Numerals-7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491" y="2879536"/>
              <a:ext cx="5184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https://openclipart.org/image/300px/svg_to_png/3840/rwwgub_Neon_Numerals-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263" y="2893416"/>
              <a:ext cx="5166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4" descr="https://openclipart.org/image/300px/svg_to_png/3840/rwwgub_Neon_Numerals-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142" y="2673188"/>
              <a:ext cx="324036" cy="33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pieren 16"/>
          <p:cNvGrpSpPr/>
          <p:nvPr/>
        </p:nvGrpSpPr>
        <p:grpSpPr>
          <a:xfrm>
            <a:off x="5912615" y="595347"/>
            <a:ext cx="1154264" cy="752452"/>
            <a:chOff x="5868144" y="595347"/>
            <a:chExt cx="1154264" cy="752452"/>
          </a:xfrm>
        </p:grpSpPr>
        <p:pic>
          <p:nvPicPr>
            <p:cNvPr id="1050" name="Picture 26" descr="https://openclipart.org/image/300px/svg_to_png/3844/rwwgub_Neon_Numerals-6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807799"/>
              <a:ext cx="5184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ttps://openclipart.org/image/300px/svg_to_png/3846/rwwgub_Neon_Numerals-8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1490" y="807799"/>
              <a:ext cx="5166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s://openclipart.org/image/300px/svg_to_png/3840/rwwgub_Neon_Numerals-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372" y="595347"/>
              <a:ext cx="324036" cy="33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pieren 18"/>
          <p:cNvGrpSpPr/>
          <p:nvPr/>
        </p:nvGrpSpPr>
        <p:grpSpPr>
          <a:xfrm>
            <a:off x="6173615" y="1601295"/>
            <a:ext cx="1134689" cy="768499"/>
            <a:chOff x="6129144" y="1601295"/>
            <a:chExt cx="1134689" cy="768499"/>
          </a:xfrm>
        </p:grpSpPr>
        <p:pic>
          <p:nvPicPr>
            <p:cNvPr id="1054" name="Picture 30" descr="https://openclipart.org/image/300px/svg_to_png/3847/rwwgub_Neon_Numerals-9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144" y="1823640"/>
              <a:ext cx="5148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2" descr="https://openclipart.org/image/300px/svg_to_png/3839/rwwgub_Neon_Numerals-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799" y="1829794"/>
              <a:ext cx="516599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4" descr="https://openclipart.org/image/300px/svg_to_png/3840/rwwgub_Neon_Numerals-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797" y="1601295"/>
              <a:ext cx="324036" cy="33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912615" y="2632647"/>
            <a:ext cx="1177254" cy="717824"/>
            <a:chOff x="5868144" y="2632647"/>
            <a:chExt cx="1177254" cy="717824"/>
          </a:xfrm>
        </p:grpSpPr>
        <p:pic>
          <p:nvPicPr>
            <p:cNvPr id="38" name="Picture 20" descr="https://openclipart.org/image/300px/svg_to_png/3842/rwwgub_Neon_Numerals-4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802004"/>
              <a:ext cx="5166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2" descr="https://openclipart.org/image/300px/svg_to_png/3845/rwwgub_Neon_Numerals-7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764" y="2810471"/>
              <a:ext cx="5184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4" descr="https://openclipart.org/image/300px/svg_to_png/3840/rwwgub_Neon_Numerals-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362" y="2632647"/>
              <a:ext cx="324036" cy="33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18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59"/>
            <a:ext cx="9180512" cy="695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39551" y="933860"/>
            <a:ext cx="50482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 indent="-449263"/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3.	Mathematischer Hintergrund: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989932" y="3605227"/>
                <a:ext cx="71603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de-DE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932" y="3605227"/>
                <a:ext cx="71603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5218333" y="2611530"/>
                <a:ext cx="240854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sz="1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. </m:t>
                      </m:r>
                      <m:r>
                        <a:rPr lang="de-DE" sz="1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𝑩𝒊𝒏𝒐𝒎𝒊𝒔𝒄𝒉𝒆</m:t>
                      </m:r>
                      <m:r>
                        <a:rPr lang="de-DE" sz="1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de-DE" sz="1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𝑭𝒐𝒓𝒎𝒆𝒍</m:t>
                      </m:r>
                    </m:oMath>
                  </m:oMathPara>
                </a14:m>
                <a:endParaRPr lang="de-DE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333" y="2611530"/>
                <a:ext cx="2408544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uppieren 54"/>
          <p:cNvGrpSpPr/>
          <p:nvPr/>
        </p:nvGrpSpPr>
        <p:grpSpPr>
          <a:xfrm>
            <a:off x="683568" y="2094369"/>
            <a:ext cx="1364101" cy="432000"/>
            <a:chOff x="395536" y="1645234"/>
            <a:chExt cx="1364101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feld 56"/>
                <p:cNvSpPr txBox="1"/>
                <p:nvPr/>
              </p:nvSpPr>
              <p:spPr>
                <a:xfrm>
                  <a:off x="1043608" y="1676568"/>
                  <a:ext cx="71602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feld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71602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feld 58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E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61" name="Gerade Verbindung mit Pfeil 60"/>
          <p:cNvCxnSpPr/>
          <p:nvPr/>
        </p:nvCxnSpPr>
        <p:spPr>
          <a:xfrm>
            <a:off x="2195736" y="2362258"/>
            <a:ext cx="522405" cy="4844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2718141" y="2662052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0" dirty="0" smtClean="0">
                <a:solidFill>
                  <a:schemeClr val="accent1">
                    <a:lumMod val="75000"/>
                  </a:schemeClr>
                </a:solidFill>
              </a:rPr>
              <a:t>a - b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2289070" y="2464339"/>
            <a:ext cx="285055" cy="23836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- b</a:t>
            </a:r>
            <a:endParaRPr lang="de-DE" sz="1400" b="1" dirty="0">
              <a:solidFill>
                <a:srgbClr val="FF0000"/>
              </a:solidFill>
            </a:endParaRPr>
          </a:p>
        </p:txBody>
      </p:sp>
      <p:cxnSp>
        <p:nvCxnSpPr>
          <p:cNvPr id="64" name="Gerade Verbindung mit Pfeil 63"/>
          <p:cNvCxnSpPr/>
          <p:nvPr/>
        </p:nvCxnSpPr>
        <p:spPr>
          <a:xfrm flipV="1">
            <a:off x="2195736" y="1766598"/>
            <a:ext cx="522405" cy="4844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>
            <a:off x="2314410" y="1910614"/>
            <a:ext cx="285055" cy="23836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+ b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2721589" y="1581932"/>
            <a:ext cx="6383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0" dirty="0" smtClean="0">
                <a:solidFill>
                  <a:schemeClr val="accent1">
                    <a:lumMod val="75000"/>
                  </a:schemeClr>
                </a:solidFill>
              </a:rPr>
              <a:t>a + b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Geschweifte Klammer rechts 67"/>
          <p:cNvSpPr/>
          <p:nvPr/>
        </p:nvSpPr>
        <p:spPr>
          <a:xfrm>
            <a:off x="3491880" y="1694590"/>
            <a:ext cx="108012" cy="1224136"/>
          </a:xfrm>
          <a:prstGeom prst="rightBrace">
            <a:avLst>
              <a:gd name="adj1" fmla="val 71042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feld 97"/>
              <p:cNvSpPr txBox="1"/>
              <p:nvPr/>
            </p:nvSpPr>
            <p:spPr>
              <a:xfrm>
                <a:off x="3707904" y="2126638"/>
                <a:ext cx="170014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de-DE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de-DE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8" name="Textfeld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126638"/>
                <a:ext cx="170014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feld 101"/>
              <p:cNvSpPr txBox="1"/>
              <p:nvPr/>
            </p:nvSpPr>
            <p:spPr>
              <a:xfrm>
                <a:off x="3989932" y="3084808"/>
                <a:ext cx="116730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Textfeld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932" y="3084808"/>
                <a:ext cx="116730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Geschweifte Klammer rechts 102"/>
          <p:cNvSpPr/>
          <p:nvPr/>
        </p:nvSpPr>
        <p:spPr>
          <a:xfrm rot="5400000">
            <a:off x="4413960" y="2150871"/>
            <a:ext cx="216024" cy="1340104"/>
          </a:xfrm>
          <a:prstGeom prst="rightBrace">
            <a:avLst>
              <a:gd name="adj1" fmla="val 34398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4" name="Gerade Verbindung mit Pfeil 103"/>
          <p:cNvCxnSpPr/>
          <p:nvPr/>
        </p:nvCxnSpPr>
        <p:spPr>
          <a:xfrm>
            <a:off x="5220072" y="3255644"/>
            <a:ext cx="1095078" cy="37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feld 104"/>
              <p:cNvSpPr txBox="1"/>
              <p:nvPr/>
            </p:nvSpPr>
            <p:spPr>
              <a:xfrm>
                <a:off x="5451054" y="3138448"/>
                <a:ext cx="576064" cy="243684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feld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054" y="3138448"/>
                <a:ext cx="576064" cy="243684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uppieren 27"/>
          <p:cNvGrpSpPr/>
          <p:nvPr/>
        </p:nvGrpSpPr>
        <p:grpSpPr>
          <a:xfrm>
            <a:off x="-2644" y="-94259"/>
            <a:ext cx="9161760" cy="6948000"/>
            <a:chOff x="-2644" y="-94259"/>
            <a:chExt cx="9161760" cy="6948000"/>
          </a:xfrm>
        </p:grpSpPr>
        <p:sp>
          <p:nvSpPr>
            <p:cNvPr id="29" name="Textfeld 28"/>
            <p:cNvSpPr txBox="1"/>
            <p:nvPr/>
          </p:nvSpPr>
          <p:spPr>
            <a:xfrm>
              <a:off x="-2644" y="-94259"/>
              <a:ext cx="824705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r>
                <a:rPr lang="de-DE" sz="3000" b="1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Zweistellige Zahlen quadrieren</a:t>
              </a:r>
              <a:endParaRPr lang="de-DE" sz="3000" b="1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162872" y="2857497"/>
              <a:ext cx="6948000" cy="10444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Picture 8" descr="https://openclipart.org/image/300px/svg_to_png/190652/Caricatura_de_una_chica_soriend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39" y="4797152"/>
            <a:ext cx="867019" cy="114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openclipart.org/image/300px/svg_to_png/190593/smiling_face_of_a_child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805" y="4777267"/>
            <a:ext cx="70843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bgerundete rechteckige Legende 24"/>
          <p:cNvSpPr>
            <a:spLocks noChangeArrowheads="1"/>
          </p:cNvSpPr>
          <p:nvPr/>
        </p:nvSpPr>
        <p:spPr bwMode="auto">
          <a:xfrm>
            <a:off x="5227738" y="3742172"/>
            <a:ext cx="2152574" cy="904746"/>
          </a:xfrm>
          <a:prstGeom prst="wedgeRoundRectCallout">
            <a:avLst>
              <a:gd name="adj1" fmla="val -45689"/>
              <a:gd name="adj2" fmla="val 86467"/>
              <a:gd name="adj3" fmla="val 16667"/>
            </a:avLst>
          </a:prstGeom>
          <a:solidFill>
            <a:schemeClr val="lt1">
              <a:lumMod val="100000"/>
              <a:lumOff val="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Binomische Formeln sind schon praktisch!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13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4" grpId="0" animBg="1"/>
      <p:bldP spid="62" grpId="0" animBg="1"/>
      <p:bldP spid="63" grpId="0" animBg="1"/>
      <p:bldP spid="65" grpId="0" animBg="1"/>
      <p:bldP spid="66" grpId="0" animBg="1"/>
      <p:bldP spid="68" grpId="0" animBg="1"/>
      <p:bldP spid="98" grpId="0" animBg="1"/>
      <p:bldP spid="102" grpId="0" animBg="1"/>
      <p:bldP spid="103" grpId="0" animBg="1"/>
      <p:bldP spid="1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59"/>
            <a:ext cx="9180512" cy="695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683568" y="2172595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feld 1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25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feld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feld 55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8" name="Textfeld 67"/>
          <p:cNvSpPr txBox="1"/>
          <p:nvPr/>
        </p:nvSpPr>
        <p:spPr>
          <a:xfrm>
            <a:off x="2020042" y="2203929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625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0922" y="868070"/>
            <a:ext cx="4833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 indent="-449263"/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1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.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	Zahlen, die auf „5“ enden: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683578" y="3468739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feld 44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35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feld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feld 45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7" name="Textfeld 46"/>
          <p:cNvSpPr txBox="1"/>
          <p:nvPr/>
        </p:nvSpPr>
        <p:spPr>
          <a:xfrm>
            <a:off x="2020052" y="3500073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1225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8" name="Gruppieren 47"/>
          <p:cNvGrpSpPr/>
          <p:nvPr/>
        </p:nvGrpSpPr>
        <p:grpSpPr>
          <a:xfrm>
            <a:off x="683568" y="4692827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feld 48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45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feld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feld 49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51" name="Textfeld 50"/>
          <p:cNvSpPr txBox="1"/>
          <p:nvPr/>
        </p:nvSpPr>
        <p:spPr>
          <a:xfrm>
            <a:off x="2020042" y="4724161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2025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2220413" y="2262595"/>
            <a:ext cx="252000" cy="252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Abgerundetes Rechteck 53"/>
          <p:cNvSpPr/>
          <p:nvPr/>
        </p:nvSpPr>
        <p:spPr>
          <a:xfrm>
            <a:off x="2339752" y="3558739"/>
            <a:ext cx="252000" cy="252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Abgerundetes Rechteck 54"/>
          <p:cNvSpPr/>
          <p:nvPr/>
        </p:nvSpPr>
        <p:spPr>
          <a:xfrm>
            <a:off x="2347375" y="4782827"/>
            <a:ext cx="252000" cy="252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3275856" y="3468460"/>
            <a:ext cx="3888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55600" indent="-355600"/>
            <a:r>
              <a:rPr lang="de-DE" b="1" dirty="0" smtClean="0">
                <a:solidFill>
                  <a:srgbClr val="00B050"/>
                </a:solidFill>
              </a:rPr>
              <a:t>Alle</a:t>
            </a:r>
            <a:r>
              <a:rPr lang="de-DE" dirty="0" smtClean="0">
                <a:solidFill>
                  <a:srgbClr val="00B050"/>
                </a:solidFill>
              </a:rPr>
              <a:t> Quadratzahlen </a:t>
            </a:r>
            <a:r>
              <a:rPr lang="de-DE" b="1" dirty="0" smtClean="0">
                <a:solidFill>
                  <a:srgbClr val="00B050"/>
                </a:solidFill>
              </a:rPr>
              <a:t>enden</a:t>
            </a:r>
            <a:r>
              <a:rPr lang="de-DE" dirty="0" smtClean="0">
                <a:solidFill>
                  <a:srgbClr val="00B050"/>
                </a:solidFill>
              </a:rPr>
              <a:t> auf „25“!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8" name="Geschweifte Klammer rechts 7"/>
          <p:cNvSpPr/>
          <p:nvPr/>
        </p:nvSpPr>
        <p:spPr>
          <a:xfrm>
            <a:off x="2843808" y="2212761"/>
            <a:ext cx="360040" cy="2880731"/>
          </a:xfrm>
          <a:prstGeom prst="rightBrace">
            <a:avLst>
              <a:gd name="adj1" fmla="val 63203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Nach unten gekrümmter Pfeil 10"/>
          <p:cNvSpPr/>
          <p:nvPr/>
        </p:nvSpPr>
        <p:spPr>
          <a:xfrm>
            <a:off x="1500413" y="1956523"/>
            <a:ext cx="720000" cy="278740"/>
          </a:xfrm>
          <a:prstGeom prst="curvedDownArrow">
            <a:avLst>
              <a:gd name="adj1" fmla="val 13202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1115568" y="1601551"/>
                <a:ext cx="171980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355600" indent="-355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de-DE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de-DE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de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68" y="1601551"/>
                <a:ext cx="1719808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Nach unten gekrümmter Pfeil 61"/>
          <p:cNvSpPr/>
          <p:nvPr/>
        </p:nvSpPr>
        <p:spPr>
          <a:xfrm>
            <a:off x="1500413" y="3252667"/>
            <a:ext cx="720000" cy="278740"/>
          </a:xfrm>
          <a:prstGeom prst="curvedDownArrow">
            <a:avLst>
              <a:gd name="adj1" fmla="val 13202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/>
              <p:cNvSpPr txBox="1"/>
              <p:nvPr/>
            </p:nvSpPr>
            <p:spPr>
              <a:xfrm>
                <a:off x="1115568" y="2896169"/>
                <a:ext cx="171980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355600" indent="-355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de-DE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𝟏𝟐</m:t>
                      </m:r>
                    </m:oMath>
                  </m:oMathPara>
                </a14:m>
                <a:endParaRPr lang="de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feld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68" y="2896169"/>
                <a:ext cx="171980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Nach unten gekrümmter Pfeil 63"/>
          <p:cNvSpPr/>
          <p:nvPr/>
        </p:nvSpPr>
        <p:spPr>
          <a:xfrm>
            <a:off x="1502282" y="4476803"/>
            <a:ext cx="720000" cy="278740"/>
          </a:xfrm>
          <a:prstGeom prst="curvedDownArrow">
            <a:avLst>
              <a:gd name="adj1" fmla="val 13202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feld 64"/>
              <p:cNvSpPr txBox="1"/>
              <p:nvPr/>
            </p:nvSpPr>
            <p:spPr>
              <a:xfrm>
                <a:off x="1117437" y="4121783"/>
                <a:ext cx="171980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355600" indent="-355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de-DE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de-DE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𝟐𝟎</m:t>
                      </m:r>
                    </m:oMath>
                  </m:oMathPara>
                </a14:m>
                <a:endParaRPr lang="de-D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feld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37" y="4121783"/>
                <a:ext cx="1719808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feld 65"/>
          <p:cNvSpPr txBox="1"/>
          <p:nvPr/>
        </p:nvSpPr>
        <p:spPr>
          <a:xfrm>
            <a:off x="1187634" y="5661248"/>
            <a:ext cx="37444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Die Zehnerzahl wird mit der </a:t>
            </a:r>
            <a:r>
              <a:rPr lang="de-DE" b="1" dirty="0" smtClean="0">
                <a:solidFill>
                  <a:srgbClr val="FF0000"/>
                </a:solidFill>
              </a:rPr>
              <a:t>nächsthöheren</a:t>
            </a:r>
            <a:r>
              <a:rPr lang="de-DE" dirty="0" smtClean="0">
                <a:solidFill>
                  <a:srgbClr val="FF0000"/>
                </a:solidFill>
              </a:rPr>
              <a:t> Zahl multipliziert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Geschweifte Klammer rechts 11"/>
          <p:cNvSpPr/>
          <p:nvPr/>
        </p:nvSpPr>
        <p:spPr>
          <a:xfrm rot="5400000">
            <a:off x="1763628" y="4869220"/>
            <a:ext cx="216024" cy="1080000"/>
          </a:xfrm>
          <a:prstGeom prst="rightBrace">
            <a:avLst>
              <a:gd name="adj1" fmla="val 34398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Abgerundetes Rechteck 69"/>
          <p:cNvSpPr/>
          <p:nvPr/>
        </p:nvSpPr>
        <p:spPr>
          <a:xfrm>
            <a:off x="1431611" y="2262595"/>
            <a:ext cx="144000" cy="25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Abgerundetes Rechteck 70"/>
          <p:cNvSpPr/>
          <p:nvPr/>
        </p:nvSpPr>
        <p:spPr>
          <a:xfrm>
            <a:off x="1440822" y="3542401"/>
            <a:ext cx="144000" cy="25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Abgerundetes Rechteck 73"/>
          <p:cNvSpPr/>
          <p:nvPr/>
        </p:nvSpPr>
        <p:spPr>
          <a:xfrm>
            <a:off x="1440822" y="4782827"/>
            <a:ext cx="144000" cy="25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/>
          <p:cNvGrpSpPr/>
          <p:nvPr/>
        </p:nvGrpSpPr>
        <p:grpSpPr>
          <a:xfrm>
            <a:off x="-2644" y="-94259"/>
            <a:ext cx="9161760" cy="6948000"/>
            <a:chOff x="-2644" y="-94259"/>
            <a:chExt cx="9161760" cy="6948000"/>
          </a:xfrm>
        </p:grpSpPr>
        <p:sp>
          <p:nvSpPr>
            <p:cNvPr id="53" name="Textfeld 52"/>
            <p:cNvSpPr txBox="1"/>
            <p:nvPr/>
          </p:nvSpPr>
          <p:spPr>
            <a:xfrm>
              <a:off x="-2644" y="-94259"/>
              <a:ext cx="824705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r>
                <a:rPr lang="de-DE" sz="3000" b="1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Zweistellige Zahlen quadrieren</a:t>
              </a:r>
              <a:endParaRPr lang="de-DE" sz="3000" b="1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162872" y="2857497"/>
              <a:ext cx="6948000" cy="1044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uppieren 2"/>
          <p:cNvGrpSpPr/>
          <p:nvPr/>
        </p:nvGrpSpPr>
        <p:grpSpPr>
          <a:xfrm>
            <a:off x="3707904" y="1873933"/>
            <a:ext cx="4108798" cy="1543492"/>
            <a:chOff x="3707904" y="1700808"/>
            <a:chExt cx="4108798" cy="1543492"/>
          </a:xfrm>
        </p:grpSpPr>
        <p:sp>
          <p:nvSpPr>
            <p:cNvPr id="36" name="Textfeld 35"/>
            <p:cNvSpPr txBox="1"/>
            <p:nvPr/>
          </p:nvSpPr>
          <p:spPr>
            <a:xfrm>
              <a:off x="7018775" y="2936523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CR A Extended" panose="02010509020102010303" pitchFamily="50" charset="0"/>
                </a:rPr>
                <a:t>Lena</a:t>
              </a:r>
              <a:endPara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3707904" y="1700808"/>
              <a:ext cx="301698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CR A Extended" panose="02010509020102010303" pitchFamily="50" charset="0"/>
                </a:rPr>
                <a:t>Lena hat zweistellige „5er-Zahlen“ quadriert und ein Muster erkannt.</a:t>
              </a:r>
            </a:p>
            <a:p>
              <a:pPr>
                <a:spcBef>
                  <a:spcPts val="1200"/>
                </a:spcBef>
              </a:pPr>
              <a:r>
                <a:rPr lang="de-DE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CR A Extended" panose="02010509020102010303" pitchFamily="50" charset="0"/>
                </a:rPr>
                <a:t>Siehst du es auch?</a:t>
              </a:r>
              <a:endPara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38" name="Picture 8" descr="https://openclipart.org/image/300px/svg_to_png/190652/Caricatura_de_una_chica_soriendo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683" y="1747955"/>
              <a:ext cx="867019" cy="1148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755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8" grpId="0" animBg="1"/>
      <p:bldP spid="61" grpId="0" animBg="1"/>
      <p:bldP spid="63" grpId="0" animBg="1"/>
      <p:bldP spid="65" grpId="0" animBg="1"/>
      <p:bldP spid="6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59"/>
            <a:ext cx="9180512" cy="695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683568" y="1484832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feld 1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55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feld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feld 55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8" name="Textfeld 67"/>
          <p:cNvSpPr txBox="1"/>
          <p:nvPr/>
        </p:nvSpPr>
        <p:spPr>
          <a:xfrm>
            <a:off x="2395507" y="1516166"/>
            <a:ext cx="9364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3025 </a:t>
            </a:r>
            <a:r>
              <a:rPr lang="de-DE" b="1" dirty="0" smtClean="0">
                <a:solidFill>
                  <a:srgbClr val="00B050"/>
                </a:solidFill>
                <a:sym typeface="Webdings"/>
              </a:rPr>
              <a:t>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86092" y="764704"/>
            <a:ext cx="66502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 indent="-449263"/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Und jetzt sind deine grauen Zellen gefordert: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683578" y="2204912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feld 44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65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feld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feld 45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7" name="Textfeld 46"/>
          <p:cNvSpPr txBox="1"/>
          <p:nvPr/>
        </p:nvSpPr>
        <p:spPr>
          <a:xfrm>
            <a:off x="2407089" y="2236246"/>
            <a:ext cx="9364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4225 </a:t>
            </a:r>
            <a:r>
              <a:rPr lang="de-DE" b="1" dirty="0" smtClean="0">
                <a:solidFill>
                  <a:srgbClr val="00B050"/>
                </a:solidFill>
                <a:sym typeface="Webdings"/>
              </a:rPr>
              <a:t></a:t>
            </a:r>
            <a:endParaRPr lang="de-DE" b="1" dirty="0">
              <a:solidFill>
                <a:srgbClr val="00B050"/>
              </a:solidFill>
            </a:endParaRPr>
          </a:p>
        </p:txBody>
      </p:sp>
      <p:grpSp>
        <p:nvGrpSpPr>
          <p:cNvPr id="48" name="Gruppieren 47"/>
          <p:cNvGrpSpPr/>
          <p:nvPr/>
        </p:nvGrpSpPr>
        <p:grpSpPr>
          <a:xfrm>
            <a:off x="683568" y="2924992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feld 48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75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feld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feld 49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51" name="Textfeld 50"/>
          <p:cNvSpPr txBox="1"/>
          <p:nvPr/>
        </p:nvSpPr>
        <p:spPr>
          <a:xfrm>
            <a:off x="2407089" y="2956326"/>
            <a:ext cx="9364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5625 </a:t>
            </a:r>
            <a:r>
              <a:rPr lang="de-DE" b="1" dirty="0" smtClean="0">
                <a:solidFill>
                  <a:srgbClr val="00B050"/>
                </a:solidFill>
                <a:sym typeface="Webdings"/>
              </a:rPr>
              <a:t></a:t>
            </a:r>
            <a:endParaRPr lang="de-DE" b="1" dirty="0">
              <a:solidFill>
                <a:srgbClr val="00B050"/>
              </a:solidFill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683568" y="3645072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feld 32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85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feld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feld 33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6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2407089" y="3676406"/>
            <a:ext cx="9364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7225 </a:t>
            </a:r>
            <a:r>
              <a:rPr lang="de-DE" b="1" dirty="0" smtClean="0">
                <a:solidFill>
                  <a:srgbClr val="00B050"/>
                </a:solidFill>
                <a:sym typeface="Webdings"/>
              </a:rPr>
              <a:t></a:t>
            </a:r>
            <a:endParaRPr lang="de-DE" b="1" dirty="0">
              <a:solidFill>
                <a:srgbClr val="00B050"/>
              </a:solidFill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683568" y="4365152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feld 36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95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feld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feld 37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7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9" name="Textfeld 38"/>
          <p:cNvSpPr txBox="1"/>
          <p:nvPr/>
        </p:nvSpPr>
        <p:spPr>
          <a:xfrm>
            <a:off x="2407089" y="4396486"/>
            <a:ext cx="9364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9025 </a:t>
            </a:r>
            <a:r>
              <a:rPr lang="de-DE" b="1" dirty="0" smtClean="0">
                <a:solidFill>
                  <a:srgbClr val="00B050"/>
                </a:solidFill>
                <a:sym typeface="Webdings"/>
              </a:rPr>
              <a:t></a:t>
            </a:r>
            <a:endParaRPr lang="de-DE" b="1" dirty="0">
              <a:solidFill>
                <a:srgbClr val="00B050"/>
              </a:solidFill>
            </a:endParaRPr>
          </a:p>
        </p:txBody>
      </p:sp>
      <p:grpSp>
        <p:nvGrpSpPr>
          <p:cNvPr id="40" name="Gruppieren 39"/>
          <p:cNvGrpSpPr/>
          <p:nvPr/>
        </p:nvGrpSpPr>
        <p:grpSpPr>
          <a:xfrm>
            <a:off x="683568" y="5085232"/>
            <a:ext cx="1614940" cy="432000"/>
            <a:chOff x="395536" y="1645234"/>
            <a:chExt cx="161494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feld 40"/>
                <p:cNvSpPr txBox="1"/>
                <p:nvPr/>
              </p:nvSpPr>
              <p:spPr>
                <a:xfrm>
                  <a:off x="1043608" y="1676568"/>
                  <a:ext cx="96686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105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feld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966868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feld 41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8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3" name="Textfeld 42"/>
          <p:cNvSpPr txBox="1"/>
          <p:nvPr/>
        </p:nvSpPr>
        <p:spPr>
          <a:xfrm>
            <a:off x="2290069" y="5116566"/>
            <a:ext cx="1053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11025 </a:t>
            </a:r>
            <a:r>
              <a:rPr lang="de-DE" b="1" dirty="0" smtClean="0">
                <a:solidFill>
                  <a:srgbClr val="00B050"/>
                </a:solidFill>
                <a:sym typeface="Webdings"/>
              </a:rPr>
              <a:t></a:t>
            </a:r>
            <a:endParaRPr lang="de-DE" b="1" dirty="0">
              <a:solidFill>
                <a:srgbClr val="00B050"/>
              </a:solidFill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683568" y="5805312"/>
            <a:ext cx="1614940" cy="432000"/>
            <a:chOff x="395536" y="1645234"/>
            <a:chExt cx="161494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feld 52"/>
                <p:cNvSpPr txBox="1"/>
                <p:nvPr/>
              </p:nvSpPr>
              <p:spPr>
                <a:xfrm>
                  <a:off x="1043608" y="1676568"/>
                  <a:ext cx="96686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115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feld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96686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feld 57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9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0" name="Textfeld 59"/>
          <p:cNvSpPr txBox="1"/>
          <p:nvPr/>
        </p:nvSpPr>
        <p:spPr>
          <a:xfrm>
            <a:off x="2290069" y="5836646"/>
            <a:ext cx="1053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13225 </a:t>
            </a:r>
            <a:r>
              <a:rPr lang="de-DE" b="1" dirty="0" smtClean="0">
                <a:solidFill>
                  <a:srgbClr val="00B050"/>
                </a:solidFill>
                <a:sym typeface="Webdings"/>
              </a:rPr>
              <a:t></a:t>
            </a:r>
            <a:endParaRPr lang="de-DE" b="1" dirty="0">
              <a:solidFill>
                <a:srgbClr val="00B050"/>
              </a:solidFill>
            </a:endParaRPr>
          </a:p>
        </p:txBody>
      </p:sp>
      <p:grpSp>
        <p:nvGrpSpPr>
          <p:cNvPr id="54" name="Gruppieren 53"/>
          <p:cNvGrpSpPr/>
          <p:nvPr/>
        </p:nvGrpSpPr>
        <p:grpSpPr>
          <a:xfrm>
            <a:off x="-2644" y="-94259"/>
            <a:ext cx="9161760" cy="6948000"/>
            <a:chOff x="-2644" y="-94259"/>
            <a:chExt cx="9161760" cy="6948000"/>
          </a:xfrm>
        </p:grpSpPr>
        <p:sp>
          <p:nvSpPr>
            <p:cNvPr id="55" name="Textfeld 54"/>
            <p:cNvSpPr txBox="1"/>
            <p:nvPr/>
          </p:nvSpPr>
          <p:spPr>
            <a:xfrm>
              <a:off x="-2644" y="-94259"/>
              <a:ext cx="824705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r>
                <a:rPr lang="de-DE" sz="3000" b="1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Zweistellige Zahlen quadrieren</a:t>
              </a:r>
              <a:endParaRPr lang="de-DE" sz="3000" b="1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162872" y="2857497"/>
              <a:ext cx="6948000" cy="104448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940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47" grpId="0" animBg="1"/>
      <p:bldP spid="51" grpId="0" animBg="1"/>
      <p:bldP spid="35" grpId="0" animBg="1"/>
      <p:bldP spid="39" grpId="0" animBg="1"/>
      <p:bldP spid="43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59"/>
            <a:ext cx="9180512" cy="695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39552" y="908720"/>
            <a:ext cx="57766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 indent="-449263"/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2.1		Zahlen, die nicht auf „5“ enden: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-2644" y="-94259"/>
            <a:ext cx="9161760" cy="6948000"/>
            <a:chOff x="-2644" y="-94259"/>
            <a:chExt cx="9161760" cy="6948000"/>
          </a:xfrm>
        </p:grpSpPr>
        <p:sp>
          <p:nvSpPr>
            <p:cNvPr id="65" name="Textfeld 64"/>
            <p:cNvSpPr txBox="1"/>
            <p:nvPr/>
          </p:nvSpPr>
          <p:spPr>
            <a:xfrm>
              <a:off x="-2644" y="-94259"/>
              <a:ext cx="824705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r>
                <a:rPr lang="de-DE" sz="3000" b="1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Zweistellige Zahlen quadrieren</a:t>
              </a:r>
              <a:endParaRPr lang="de-DE" sz="3000" b="1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66" name="Grafik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162872" y="2857497"/>
              <a:ext cx="6948000" cy="10444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" name="Picture 6" descr="https://openclipart.org/image/300px/svg_to_png/190593/smiling_face_of_a_chil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61" y="1776424"/>
            <a:ext cx="70843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633599" y="2996952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Jakob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3538068" y="1700808"/>
            <a:ext cx="277816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Jakob hat eine neue Methode erfunden, um zweistellige Zahlen zu quadrieren.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Erkennst du das Muster?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grpSp>
        <p:nvGrpSpPr>
          <p:cNvPr id="57" name="Gruppieren 56"/>
          <p:cNvGrpSpPr/>
          <p:nvPr/>
        </p:nvGrpSpPr>
        <p:grpSpPr>
          <a:xfrm>
            <a:off x="827584" y="1700808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feld 58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de-D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feld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feld 60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2" name="Textfeld 61"/>
          <p:cNvSpPr txBox="1"/>
          <p:nvPr/>
        </p:nvSpPr>
        <p:spPr>
          <a:xfrm>
            <a:off x="1784912" y="2132856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24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1775720" y="2418148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24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1667800" y="2718028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rgbClr val="FF0000"/>
                </a:solidFill>
              </a:rPr>
              <a:t>16</a:t>
            </a:r>
            <a:r>
              <a:rPr lang="de-DE" dirty="0" smtClean="0">
                <a:solidFill>
                  <a:srgbClr val="00B050"/>
                </a:solidFill>
              </a:rPr>
              <a:t>36</a:t>
            </a:r>
            <a:endParaRPr lang="de-DE" dirty="0">
              <a:solidFill>
                <a:srgbClr val="00B050"/>
              </a:solidFill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1416000" y="3116001"/>
            <a:ext cx="86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feld 97"/>
          <p:cNvSpPr txBox="1"/>
          <p:nvPr/>
        </p:nvSpPr>
        <p:spPr>
          <a:xfrm>
            <a:off x="1393892" y="2658052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de-D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1667616" y="3150260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2116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827584" y="4067780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feld 100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de-D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feld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Textfeld 101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03" name="Textfeld 102"/>
          <p:cNvSpPr txBox="1"/>
          <p:nvPr/>
        </p:nvSpPr>
        <p:spPr>
          <a:xfrm>
            <a:off x="1784912" y="4509120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1775720" y="4794412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1667616" y="5094292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rgbClr val="FF0000"/>
                </a:solidFill>
              </a:rPr>
              <a:t>49</a:t>
            </a:r>
            <a:r>
              <a:rPr lang="de-DE" dirty="0" smtClean="0">
                <a:solidFill>
                  <a:srgbClr val="00B050"/>
                </a:solidFill>
              </a:rPr>
              <a:t>04</a:t>
            </a:r>
            <a:endParaRPr lang="de-DE" dirty="0">
              <a:solidFill>
                <a:srgbClr val="00B050"/>
              </a:solidFill>
            </a:endParaRPr>
          </a:p>
        </p:txBody>
      </p:sp>
      <p:cxnSp>
        <p:nvCxnSpPr>
          <p:cNvPr id="106" name="Gerader Verbinder 105"/>
          <p:cNvCxnSpPr/>
          <p:nvPr/>
        </p:nvCxnSpPr>
        <p:spPr>
          <a:xfrm>
            <a:off x="1416000" y="5492265"/>
            <a:ext cx="86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feld 106"/>
          <p:cNvSpPr txBox="1"/>
          <p:nvPr/>
        </p:nvSpPr>
        <p:spPr>
          <a:xfrm>
            <a:off x="1393892" y="5034316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de-D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1667616" y="5526524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5184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9" name="Gruppieren 108"/>
          <p:cNvGrpSpPr/>
          <p:nvPr/>
        </p:nvGrpSpPr>
        <p:grpSpPr>
          <a:xfrm>
            <a:off x="3583004" y="4077072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feld 109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de-D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feld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Textfeld 110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12" name="Textfeld 111"/>
          <p:cNvSpPr txBox="1"/>
          <p:nvPr/>
        </p:nvSpPr>
        <p:spPr>
          <a:xfrm>
            <a:off x="4540332" y="4518412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48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4531140" y="4803704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48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4423036" y="5103584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rgbClr val="FF0000"/>
                </a:solidFill>
              </a:rPr>
              <a:t>36</a:t>
            </a:r>
            <a:r>
              <a:rPr lang="de-DE" dirty="0" smtClean="0">
                <a:solidFill>
                  <a:srgbClr val="00B050"/>
                </a:solidFill>
              </a:rPr>
              <a:t>64</a:t>
            </a:r>
            <a:endParaRPr lang="de-DE" dirty="0">
              <a:solidFill>
                <a:srgbClr val="00B050"/>
              </a:solidFill>
            </a:endParaRPr>
          </a:p>
        </p:txBody>
      </p:sp>
      <p:cxnSp>
        <p:nvCxnSpPr>
          <p:cNvPr id="115" name="Gerader Verbinder 114"/>
          <p:cNvCxnSpPr/>
          <p:nvPr/>
        </p:nvCxnSpPr>
        <p:spPr>
          <a:xfrm>
            <a:off x="4171420" y="5501557"/>
            <a:ext cx="86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feld 115"/>
          <p:cNvSpPr txBox="1"/>
          <p:nvPr/>
        </p:nvSpPr>
        <p:spPr>
          <a:xfrm>
            <a:off x="4149312" y="5043608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de-D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4423036" y="5535816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4624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59"/>
            <a:ext cx="9180512" cy="695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39552" y="908720"/>
            <a:ext cx="57766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 indent="-449263"/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2.1		Zahlen, die nicht auf „5“ enden: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-2644" y="-94259"/>
            <a:ext cx="9161760" cy="6948000"/>
            <a:chOff x="-2644" y="-94259"/>
            <a:chExt cx="9161760" cy="6948000"/>
          </a:xfrm>
        </p:grpSpPr>
        <p:sp>
          <p:nvSpPr>
            <p:cNvPr id="65" name="Textfeld 64"/>
            <p:cNvSpPr txBox="1"/>
            <p:nvPr/>
          </p:nvSpPr>
          <p:spPr>
            <a:xfrm>
              <a:off x="-2644" y="-94259"/>
              <a:ext cx="824705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r>
                <a:rPr lang="de-DE" sz="3000" b="1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Zweistellige Zahlen quadrieren</a:t>
              </a:r>
              <a:endParaRPr lang="de-DE" sz="3000" b="1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66" name="Grafik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162872" y="2857497"/>
              <a:ext cx="6948000" cy="1044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ruppieren 56"/>
          <p:cNvGrpSpPr/>
          <p:nvPr/>
        </p:nvGrpSpPr>
        <p:grpSpPr>
          <a:xfrm>
            <a:off x="827584" y="1700808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feld 58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de-D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feld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feld 60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2" name="Textfeld 61"/>
          <p:cNvSpPr txBox="1"/>
          <p:nvPr/>
        </p:nvSpPr>
        <p:spPr>
          <a:xfrm>
            <a:off x="1784912" y="2132856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24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1775720" y="2418148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24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1667800" y="2718028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rgbClr val="FF0000"/>
                </a:solidFill>
              </a:rPr>
              <a:t>16</a:t>
            </a:r>
            <a:r>
              <a:rPr lang="de-DE" dirty="0" smtClean="0">
                <a:solidFill>
                  <a:srgbClr val="00B050"/>
                </a:solidFill>
              </a:rPr>
              <a:t>36</a:t>
            </a:r>
            <a:endParaRPr lang="de-DE" dirty="0">
              <a:solidFill>
                <a:srgbClr val="00B050"/>
              </a:solidFill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1416000" y="3116001"/>
            <a:ext cx="86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feld 97"/>
          <p:cNvSpPr txBox="1"/>
          <p:nvPr/>
        </p:nvSpPr>
        <p:spPr>
          <a:xfrm>
            <a:off x="1393892" y="2658052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de-D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1667616" y="3150260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2116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827584" y="4067780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feld 100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de-D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feld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Textfeld 101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03" name="Textfeld 102"/>
          <p:cNvSpPr txBox="1"/>
          <p:nvPr/>
        </p:nvSpPr>
        <p:spPr>
          <a:xfrm>
            <a:off x="1784912" y="4509120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1775720" y="4794412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14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1667616" y="5094292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rgbClr val="FF0000"/>
                </a:solidFill>
              </a:rPr>
              <a:t>49</a:t>
            </a:r>
            <a:r>
              <a:rPr lang="de-DE" dirty="0" smtClean="0">
                <a:solidFill>
                  <a:srgbClr val="00B050"/>
                </a:solidFill>
              </a:rPr>
              <a:t>04</a:t>
            </a:r>
            <a:endParaRPr lang="de-DE" dirty="0">
              <a:solidFill>
                <a:srgbClr val="00B050"/>
              </a:solidFill>
            </a:endParaRPr>
          </a:p>
        </p:txBody>
      </p:sp>
      <p:cxnSp>
        <p:nvCxnSpPr>
          <p:cNvPr id="106" name="Gerader Verbinder 105"/>
          <p:cNvCxnSpPr/>
          <p:nvPr/>
        </p:nvCxnSpPr>
        <p:spPr>
          <a:xfrm>
            <a:off x="1416000" y="5492265"/>
            <a:ext cx="86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feld 106"/>
          <p:cNvSpPr txBox="1"/>
          <p:nvPr/>
        </p:nvSpPr>
        <p:spPr>
          <a:xfrm>
            <a:off x="1393892" y="5034316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de-D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1667616" y="5526524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5184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9" name="Gruppieren 108"/>
          <p:cNvGrpSpPr/>
          <p:nvPr/>
        </p:nvGrpSpPr>
        <p:grpSpPr>
          <a:xfrm>
            <a:off x="3583004" y="4077072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feld 109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de-DE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feld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Textfeld 110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12" name="Textfeld 111"/>
          <p:cNvSpPr txBox="1"/>
          <p:nvPr/>
        </p:nvSpPr>
        <p:spPr>
          <a:xfrm>
            <a:off x="4540332" y="4518412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48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4531140" y="4803704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48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4423036" y="5103584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rgbClr val="FF0000"/>
                </a:solidFill>
              </a:rPr>
              <a:t>36</a:t>
            </a:r>
            <a:r>
              <a:rPr lang="de-DE" dirty="0" smtClean="0">
                <a:solidFill>
                  <a:srgbClr val="00B050"/>
                </a:solidFill>
              </a:rPr>
              <a:t>64</a:t>
            </a:r>
            <a:endParaRPr lang="de-DE" dirty="0">
              <a:solidFill>
                <a:srgbClr val="00B050"/>
              </a:solidFill>
            </a:endParaRPr>
          </a:p>
        </p:txBody>
      </p:sp>
      <p:cxnSp>
        <p:nvCxnSpPr>
          <p:cNvPr id="115" name="Gerader Verbinder 114"/>
          <p:cNvCxnSpPr/>
          <p:nvPr/>
        </p:nvCxnSpPr>
        <p:spPr>
          <a:xfrm>
            <a:off x="4171420" y="5501557"/>
            <a:ext cx="86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feld 115"/>
          <p:cNvSpPr txBox="1"/>
          <p:nvPr/>
        </p:nvSpPr>
        <p:spPr>
          <a:xfrm>
            <a:off x="4149312" y="5043608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de-D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4423036" y="5535816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4624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138828" y="1785010"/>
            <a:ext cx="3953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OCR A Extended" panose="02010509020102010303" pitchFamily="50" charset="0"/>
              </a:rPr>
              <a:t>Zehnerziffer</a:t>
            </a:r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 </a:t>
            </a:r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·</a:t>
            </a:r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 </a:t>
            </a:r>
            <a:r>
              <a:rPr lang="de-DE" sz="1600" b="1" dirty="0" err="1" smtClean="0">
                <a:solidFill>
                  <a:srgbClr val="00B050"/>
                </a:solidFill>
                <a:latin typeface="OCR A Extended" panose="02010509020102010303" pitchFamily="50" charset="0"/>
              </a:rPr>
              <a:t>Einerziffer</a:t>
            </a:r>
            <a:r>
              <a:rPr lang="de-DE" sz="1600" b="1" dirty="0" smtClean="0">
                <a:solidFill>
                  <a:srgbClr val="00B050"/>
                </a:solidFill>
                <a:latin typeface="OCR A Extended" panose="02010509020102010303" pitchFamily="50" charset="0"/>
              </a:rPr>
              <a:t> </a:t>
            </a:r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+ </a:t>
            </a:r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eine angehängte Null</a:t>
            </a:r>
            <a:r>
              <a:rPr lang="de-DE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.</a:t>
            </a:r>
            <a:endParaRPr lang="de-DE" sz="1600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926486" y="2564904"/>
            <a:ext cx="287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OCR A Extended" panose="02010509020102010303" pitchFamily="50" charset="0"/>
              </a:rPr>
              <a:t>(Zehnerziffer)²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und </a:t>
            </a:r>
            <a:r>
              <a:rPr lang="de-DE" dirty="0" smtClean="0">
                <a:solidFill>
                  <a:srgbClr val="00B050"/>
                </a:solidFill>
                <a:latin typeface="OCR A Extended" panose="02010509020102010303" pitchFamily="50" charset="0"/>
              </a:rPr>
              <a:t>(</a:t>
            </a:r>
            <a:r>
              <a:rPr lang="de-DE" dirty="0" err="1" smtClean="0">
                <a:solidFill>
                  <a:srgbClr val="00B050"/>
                </a:solidFill>
                <a:latin typeface="OCR A Extended" panose="02010509020102010303" pitchFamily="50" charset="0"/>
              </a:rPr>
              <a:t>Einerziffer</a:t>
            </a:r>
            <a:r>
              <a:rPr lang="de-DE" dirty="0" smtClean="0">
                <a:solidFill>
                  <a:srgbClr val="00B050"/>
                </a:solidFill>
                <a:latin typeface="OCR A Extended" panose="02010509020102010303" pitchFamily="50" charset="0"/>
              </a:rPr>
              <a:t>)²</a:t>
            </a:r>
            <a:endParaRPr lang="de-DE" dirty="0">
              <a:solidFill>
                <a:srgbClr val="00B050"/>
              </a:solidFill>
              <a:latin typeface="OCR A Extended" panose="02010509020102010303" pitchFamily="50" charset="0"/>
            </a:endParaRPr>
          </a:p>
        </p:txBody>
      </p:sp>
      <p:sp>
        <p:nvSpPr>
          <p:cNvPr id="3" name="Bogen 2"/>
          <p:cNvSpPr/>
          <p:nvPr/>
        </p:nvSpPr>
        <p:spPr>
          <a:xfrm>
            <a:off x="2147201" y="1916832"/>
            <a:ext cx="480583" cy="596844"/>
          </a:xfrm>
          <a:prstGeom prst="arc">
            <a:avLst>
              <a:gd name="adj1" fmla="val 15275481"/>
              <a:gd name="adj2" fmla="val 6342758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2326417" y="2060848"/>
            <a:ext cx="7088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FF0000"/>
                </a:solidFill>
              </a:rPr>
              <a:t>4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· </a:t>
            </a:r>
            <a:r>
              <a:rPr lang="de-DE" sz="1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6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0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2332769" y="2890219"/>
            <a:ext cx="1404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2339752" y="2738033"/>
            <a:ext cx="9122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FF0000"/>
                </a:solidFill>
              </a:rPr>
              <a:t>4²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</a:rPr>
              <a:t> und </a:t>
            </a:r>
            <a:r>
              <a:rPr lang="de-DE" sz="1400" dirty="0" smtClean="0">
                <a:solidFill>
                  <a:srgbClr val="00B050"/>
                </a:solidFill>
              </a:rPr>
              <a:t>6²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42" name="Bogen 41"/>
          <p:cNvSpPr/>
          <p:nvPr/>
        </p:nvSpPr>
        <p:spPr>
          <a:xfrm>
            <a:off x="2158453" y="4293096"/>
            <a:ext cx="480583" cy="596844"/>
          </a:xfrm>
          <a:prstGeom prst="arc">
            <a:avLst>
              <a:gd name="adj1" fmla="val 15275481"/>
              <a:gd name="adj2" fmla="val 6342758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2337669" y="4437112"/>
            <a:ext cx="7088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FF0000"/>
                </a:solidFill>
              </a:rPr>
              <a:t>7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· </a:t>
            </a:r>
            <a:r>
              <a:rPr lang="de-DE" sz="1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2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0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339752" y="5114297"/>
            <a:ext cx="9122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FF0000"/>
                </a:solidFill>
              </a:rPr>
              <a:t>7²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</a:rPr>
              <a:t> und </a:t>
            </a:r>
            <a:r>
              <a:rPr lang="de-DE" sz="1400" dirty="0" smtClean="0">
                <a:solidFill>
                  <a:srgbClr val="00B050"/>
                </a:solidFill>
              </a:rPr>
              <a:t>2²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45" name="Bogen 44"/>
          <p:cNvSpPr/>
          <p:nvPr/>
        </p:nvSpPr>
        <p:spPr>
          <a:xfrm>
            <a:off x="4990645" y="4293096"/>
            <a:ext cx="480583" cy="596844"/>
          </a:xfrm>
          <a:prstGeom prst="arc">
            <a:avLst>
              <a:gd name="adj1" fmla="val 15275481"/>
              <a:gd name="adj2" fmla="val 6342758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5169861" y="4437112"/>
            <a:ext cx="7088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rgbClr val="FF0000"/>
                </a:solidFill>
              </a:rPr>
              <a:t>6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· </a:t>
            </a:r>
            <a:r>
              <a:rPr lang="de-DE" sz="1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8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0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171944" y="5114297"/>
            <a:ext cx="9122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FF0000"/>
                </a:solidFill>
              </a:rPr>
              <a:t>6²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</a:rPr>
              <a:t> und </a:t>
            </a:r>
            <a:r>
              <a:rPr lang="de-DE" sz="1400" dirty="0" smtClean="0">
                <a:solidFill>
                  <a:srgbClr val="00B050"/>
                </a:solidFill>
              </a:rPr>
              <a:t>8²</a:t>
            </a:r>
            <a:endParaRPr lang="de-DE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9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59"/>
            <a:ext cx="9180512" cy="695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471694" y="1043907"/>
            <a:ext cx="34754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 indent="-449263"/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Und jetzt bist du dran!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-2644" y="-94259"/>
            <a:ext cx="9161760" cy="6948000"/>
            <a:chOff x="-2644" y="-94259"/>
            <a:chExt cx="9161760" cy="6948000"/>
          </a:xfrm>
        </p:grpSpPr>
        <p:sp>
          <p:nvSpPr>
            <p:cNvPr id="65" name="Textfeld 64"/>
            <p:cNvSpPr txBox="1"/>
            <p:nvPr/>
          </p:nvSpPr>
          <p:spPr>
            <a:xfrm>
              <a:off x="-2644" y="-94259"/>
              <a:ext cx="824705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r>
                <a:rPr lang="de-DE" sz="3000" b="1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Zweistellige Zahlen quadrieren</a:t>
              </a:r>
              <a:endParaRPr lang="de-DE" sz="3000" b="1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66" name="Grafik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162872" y="2857497"/>
              <a:ext cx="6948000" cy="1044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ruppieren 56"/>
          <p:cNvGrpSpPr/>
          <p:nvPr/>
        </p:nvGrpSpPr>
        <p:grpSpPr>
          <a:xfrm>
            <a:off x="827584" y="2042264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feld 58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de-DE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9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feld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feld 60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1393892" y="2474312"/>
            <a:ext cx="926744" cy="1386736"/>
            <a:chOff x="1393892" y="2474312"/>
            <a:chExt cx="926744" cy="1386736"/>
          </a:xfrm>
        </p:grpSpPr>
        <p:sp>
          <p:nvSpPr>
            <p:cNvPr id="62" name="Textfeld 61"/>
            <p:cNvSpPr txBox="1"/>
            <p:nvPr/>
          </p:nvSpPr>
          <p:spPr>
            <a:xfrm>
              <a:off x="1784912" y="2474312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</a:rPr>
                <a:t>18</a:t>
              </a:r>
              <a:r>
                <a:rPr lang="de-DE" dirty="0" smtClean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de-D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1775720" y="2759604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</a:rPr>
                <a:t>18</a:t>
              </a:r>
              <a:r>
                <a:rPr lang="de-DE" dirty="0" smtClean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de-D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84819" y="3059484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>
                  <a:solidFill>
                    <a:srgbClr val="FF0000"/>
                  </a:solidFill>
                </a:rPr>
                <a:t>4</a:t>
              </a:r>
              <a:r>
                <a:rPr lang="de-DE" dirty="0" smtClean="0">
                  <a:solidFill>
                    <a:srgbClr val="00B050"/>
                  </a:solidFill>
                </a:rPr>
                <a:t>81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cxnSp>
          <p:nvCxnSpPr>
            <p:cNvPr id="5" name="Gerader Verbinder 4"/>
            <p:cNvCxnSpPr/>
            <p:nvPr/>
          </p:nvCxnSpPr>
          <p:spPr>
            <a:xfrm>
              <a:off x="1416000" y="3457457"/>
              <a:ext cx="864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feld 97"/>
            <p:cNvSpPr txBox="1"/>
            <p:nvPr/>
          </p:nvSpPr>
          <p:spPr>
            <a:xfrm>
              <a:off x="1393892" y="2999508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9" name="Textfeld 98"/>
            <p:cNvSpPr txBox="1"/>
            <p:nvPr/>
          </p:nvSpPr>
          <p:spPr>
            <a:xfrm>
              <a:off x="1784635" y="3491716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841</a:t>
              </a:r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0" name="Gruppieren 99"/>
          <p:cNvGrpSpPr/>
          <p:nvPr/>
        </p:nvGrpSpPr>
        <p:grpSpPr>
          <a:xfrm>
            <a:off x="827584" y="4183920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feld 100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de-DE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7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feld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Textfeld 101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6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1393892" y="4625260"/>
            <a:ext cx="926744" cy="1386736"/>
            <a:chOff x="1393892" y="4625260"/>
            <a:chExt cx="926744" cy="1386736"/>
          </a:xfrm>
        </p:grpSpPr>
        <p:sp>
          <p:nvSpPr>
            <p:cNvPr id="103" name="Textfeld 102"/>
            <p:cNvSpPr txBox="1"/>
            <p:nvPr/>
          </p:nvSpPr>
          <p:spPr>
            <a:xfrm>
              <a:off x="1784912" y="4625260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</a:rPr>
                <a:t>21</a:t>
              </a:r>
              <a:r>
                <a:rPr lang="de-DE" dirty="0" smtClean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de-D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1775720" y="4910552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</a:rPr>
                <a:t>21</a:t>
              </a:r>
              <a:r>
                <a:rPr lang="de-DE" dirty="0" smtClean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de-D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1784635" y="5210432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>
                  <a:solidFill>
                    <a:srgbClr val="FF0000"/>
                  </a:solidFill>
                </a:rPr>
                <a:t>9</a:t>
              </a:r>
              <a:r>
                <a:rPr lang="de-DE" dirty="0" smtClean="0">
                  <a:solidFill>
                    <a:srgbClr val="00B050"/>
                  </a:solidFill>
                </a:rPr>
                <a:t>49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cxnSp>
          <p:nvCxnSpPr>
            <p:cNvPr id="106" name="Gerader Verbinder 105"/>
            <p:cNvCxnSpPr/>
            <p:nvPr/>
          </p:nvCxnSpPr>
          <p:spPr>
            <a:xfrm>
              <a:off x="1416000" y="5608405"/>
              <a:ext cx="864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feld 106"/>
            <p:cNvSpPr txBox="1"/>
            <p:nvPr/>
          </p:nvSpPr>
          <p:spPr>
            <a:xfrm>
              <a:off x="1393892" y="5150456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8" name="Textfeld 107"/>
            <p:cNvSpPr txBox="1"/>
            <p:nvPr/>
          </p:nvSpPr>
          <p:spPr>
            <a:xfrm>
              <a:off x="1667616" y="5642664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1369</a:t>
              </a:r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9" name="Gruppieren 108"/>
          <p:cNvGrpSpPr/>
          <p:nvPr/>
        </p:nvGrpSpPr>
        <p:grpSpPr>
          <a:xfrm>
            <a:off x="3583004" y="4193212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feld 109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9</m:t>
                            </m:r>
                            <m:r>
                              <a:rPr lang="de-DE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feld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Textfeld 110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7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4149312" y="4634552"/>
            <a:ext cx="926744" cy="1386736"/>
            <a:chOff x="4149312" y="4634552"/>
            <a:chExt cx="926744" cy="1386736"/>
          </a:xfrm>
        </p:grpSpPr>
        <p:sp>
          <p:nvSpPr>
            <p:cNvPr id="112" name="Textfeld 111"/>
            <p:cNvSpPr txBox="1"/>
            <p:nvPr/>
          </p:nvSpPr>
          <p:spPr>
            <a:xfrm>
              <a:off x="4540332" y="4634552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</a:rPr>
                <a:t>27</a:t>
              </a:r>
              <a:r>
                <a:rPr lang="de-DE" dirty="0" smtClean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de-D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3" name="Textfeld 112"/>
            <p:cNvSpPr txBox="1"/>
            <p:nvPr/>
          </p:nvSpPr>
          <p:spPr>
            <a:xfrm>
              <a:off x="4531140" y="4919844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</a:rPr>
                <a:t>27</a:t>
              </a:r>
              <a:r>
                <a:rPr lang="de-DE" dirty="0" smtClean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de-D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4" name="Textfeld 113"/>
            <p:cNvSpPr txBox="1"/>
            <p:nvPr/>
          </p:nvSpPr>
          <p:spPr>
            <a:xfrm>
              <a:off x="4423036" y="5219724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>
                  <a:solidFill>
                    <a:srgbClr val="FF0000"/>
                  </a:solidFill>
                </a:rPr>
                <a:t>81</a:t>
              </a:r>
              <a:r>
                <a:rPr lang="de-DE" dirty="0" smtClean="0">
                  <a:solidFill>
                    <a:srgbClr val="00B050"/>
                  </a:solidFill>
                </a:rPr>
                <a:t>09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cxnSp>
          <p:nvCxnSpPr>
            <p:cNvPr id="115" name="Gerader Verbinder 114"/>
            <p:cNvCxnSpPr/>
            <p:nvPr/>
          </p:nvCxnSpPr>
          <p:spPr>
            <a:xfrm>
              <a:off x="4171420" y="5617697"/>
              <a:ext cx="864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feld 115"/>
            <p:cNvSpPr txBox="1"/>
            <p:nvPr/>
          </p:nvSpPr>
          <p:spPr>
            <a:xfrm>
              <a:off x="4149312" y="5159748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7" name="Textfeld 116"/>
            <p:cNvSpPr txBox="1"/>
            <p:nvPr/>
          </p:nvSpPr>
          <p:spPr>
            <a:xfrm>
              <a:off x="4423036" y="5651956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8649</a:t>
              </a:r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3563888" y="2060848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feld 37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8</m:t>
                            </m:r>
                            <m:r>
                              <a:rPr lang="de-DE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feld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feld 38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4130196" y="2492896"/>
            <a:ext cx="926744" cy="1386736"/>
            <a:chOff x="4130196" y="2492896"/>
            <a:chExt cx="926744" cy="1386736"/>
          </a:xfrm>
        </p:grpSpPr>
        <p:sp>
          <p:nvSpPr>
            <p:cNvPr id="40" name="Textfeld 39"/>
            <p:cNvSpPr txBox="1"/>
            <p:nvPr/>
          </p:nvSpPr>
          <p:spPr>
            <a:xfrm>
              <a:off x="4638236" y="2492896"/>
              <a:ext cx="418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</a:rPr>
                <a:t>8</a:t>
              </a:r>
              <a:r>
                <a:rPr lang="de-DE" dirty="0" smtClean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de-D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4629044" y="2778188"/>
              <a:ext cx="418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>
                  <a:solidFill>
                    <a:schemeClr val="accent1">
                      <a:lumMod val="75000"/>
                    </a:schemeClr>
                  </a:solidFill>
                </a:rPr>
                <a:t>8</a:t>
              </a:r>
              <a:r>
                <a:rPr lang="de-DE" dirty="0" smtClean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  <a:endParaRPr lang="de-DE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4404104" y="3078068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>
                  <a:solidFill>
                    <a:srgbClr val="FF0000"/>
                  </a:solidFill>
                </a:rPr>
                <a:t>64</a:t>
              </a:r>
              <a:r>
                <a:rPr lang="de-DE" dirty="0" smtClean="0">
                  <a:solidFill>
                    <a:srgbClr val="00B050"/>
                  </a:solidFill>
                </a:rPr>
                <a:t>01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cxnSp>
          <p:nvCxnSpPr>
            <p:cNvPr id="43" name="Gerader Verbinder 4"/>
            <p:cNvCxnSpPr/>
            <p:nvPr/>
          </p:nvCxnSpPr>
          <p:spPr>
            <a:xfrm>
              <a:off x="4152304" y="3476041"/>
              <a:ext cx="864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/>
            <p:cNvSpPr txBox="1"/>
            <p:nvPr/>
          </p:nvSpPr>
          <p:spPr>
            <a:xfrm>
              <a:off x="4130196" y="3018092"/>
              <a:ext cx="33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4403920" y="3510300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6561</a:t>
              </a:r>
              <a:endParaRPr lang="de-DE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50" name="Picture 6" descr="https://openclipart.org/image/300px/svg_to_png/190593/smiling_face_of_a_chil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9" y="806634"/>
            <a:ext cx="455143" cy="8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8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59"/>
            <a:ext cx="9180512" cy="695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683568" y="1987929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feld 1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21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feld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feld 55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539552" y="908720"/>
            <a:ext cx="57766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 indent="-449263"/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2.2		Die „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Hochruntermethode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“: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2195736" y="2255818"/>
            <a:ext cx="522405" cy="4844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2718141" y="2555612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0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289070" y="2357899"/>
            <a:ext cx="285055" cy="23836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- 1</a:t>
            </a:r>
            <a:endParaRPr lang="de-DE" sz="1400" b="1" dirty="0">
              <a:solidFill>
                <a:srgbClr val="FF0000"/>
              </a:solidFill>
            </a:endParaRPr>
          </a:p>
        </p:txBody>
      </p:sp>
      <p:cxnSp>
        <p:nvCxnSpPr>
          <p:cNvPr id="39" name="Gerade Verbindung mit Pfeil 38"/>
          <p:cNvCxnSpPr/>
          <p:nvPr/>
        </p:nvCxnSpPr>
        <p:spPr>
          <a:xfrm flipV="1">
            <a:off x="2195736" y="1660158"/>
            <a:ext cx="522405" cy="4844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2314410" y="1804174"/>
            <a:ext cx="285055" cy="23836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+ 1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721589" y="1475492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0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Geschweifte Klammer rechts 13"/>
          <p:cNvSpPr/>
          <p:nvPr/>
        </p:nvSpPr>
        <p:spPr>
          <a:xfrm>
            <a:off x="3203848" y="1588150"/>
            <a:ext cx="108012" cy="1224136"/>
          </a:xfrm>
          <a:prstGeom prst="rightBrace">
            <a:avLst>
              <a:gd name="adj1" fmla="val 71042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419872" y="2020198"/>
                <a:ext cx="91082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de-DE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0</m:t>
                      </m:r>
                      <m:r>
                        <a:rPr lang="de-D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∙22</m:t>
                      </m:r>
                    </m:oMath>
                  </m:oMathPara>
                </a14:m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020198"/>
                <a:ext cx="9108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4330698" y="2020198"/>
                <a:ext cx="7152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44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de-DE" dirty="0" smtClean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698" y="2020198"/>
                <a:ext cx="71526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780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Gerade Verbindung mit Pfeil 52"/>
          <p:cNvCxnSpPr/>
          <p:nvPr/>
        </p:nvCxnSpPr>
        <p:spPr>
          <a:xfrm>
            <a:off x="5221155" y="2200218"/>
            <a:ext cx="1095078" cy="37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5452137" y="2083022"/>
                <a:ext cx="576064" cy="243684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137" y="2083022"/>
                <a:ext cx="576064" cy="243684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feld 59"/>
          <p:cNvSpPr txBox="1"/>
          <p:nvPr/>
        </p:nvSpPr>
        <p:spPr>
          <a:xfrm>
            <a:off x="6460249" y="2020198"/>
            <a:ext cx="9348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de-DE" b="1" dirty="0" smtClean="0">
                <a:solidFill>
                  <a:srgbClr val="00B050"/>
                </a:solidFill>
              </a:rPr>
              <a:t>441</a:t>
            </a:r>
            <a:r>
              <a:rPr lang="de-DE" b="1" dirty="0" smtClean="0">
                <a:solidFill>
                  <a:srgbClr val="00B050"/>
                </a:solidFill>
                <a:sym typeface="Webdings"/>
              </a:rPr>
              <a:t></a:t>
            </a:r>
            <a:endParaRPr lang="de-DE" b="1" dirty="0" smtClean="0">
              <a:solidFill>
                <a:srgbClr val="00B050"/>
              </a:solidFill>
            </a:endParaRPr>
          </a:p>
        </p:txBody>
      </p:sp>
      <p:grpSp>
        <p:nvGrpSpPr>
          <p:cNvPr id="67" name="Gruppieren 66"/>
          <p:cNvGrpSpPr/>
          <p:nvPr/>
        </p:nvGrpSpPr>
        <p:grpSpPr>
          <a:xfrm>
            <a:off x="709036" y="3562813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feld 68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32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feld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feld 69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71" name="Gerade Verbindung mit Pfeil 70"/>
          <p:cNvCxnSpPr/>
          <p:nvPr/>
        </p:nvCxnSpPr>
        <p:spPr>
          <a:xfrm>
            <a:off x="2221204" y="3830702"/>
            <a:ext cx="522405" cy="4844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2743609" y="4130496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0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2314538" y="3932783"/>
            <a:ext cx="285055" cy="23836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- 2</a:t>
            </a:r>
            <a:endParaRPr lang="de-DE" sz="1400" b="1" dirty="0">
              <a:solidFill>
                <a:srgbClr val="FF0000"/>
              </a:solidFill>
            </a:endParaRPr>
          </a:p>
        </p:txBody>
      </p:sp>
      <p:cxnSp>
        <p:nvCxnSpPr>
          <p:cNvPr id="74" name="Gerade Verbindung mit Pfeil 73"/>
          <p:cNvCxnSpPr/>
          <p:nvPr/>
        </p:nvCxnSpPr>
        <p:spPr>
          <a:xfrm flipV="1">
            <a:off x="2221204" y="3235042"/>
            <a:ext cx="522405" cy="4844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2339878" y="3379058"/>
            <a:ext cx="285055" cy="23836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+ 2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2747057" y="3050376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0" dirty="0" smtClean="0">
                <a:solidFill>
                  <a:schemeClr val="accent1">
                    <a:lumMod val="75000"/>
                  </a:schemeClr>
                </a:solidFill>
              </a:rPr>
              <a:t>34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Geschweifte Klammer rechts 76"/>
          <p:cNvSpPr/>
          <p:nvPr/>
        </p:nvSpPr>
        <p:spPr>
          <a:xfrm>
            <a:off x="3229316" y="3163034"/>
            <a:ext cx="108012" cy="1224136"/>
          </a:xfrm>
          <a:prstGeom prst="rightBrace">
            <a:avLst>
              <a:gd name="adj1" fmla="val 71042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feld 77"/>
              <p:cNvSpPr txBox="1"/>
              <p:nvPr/>
            </p:nvSpPr>
            <p:spPr>
              <a:xfrm>
                <a:off x="3445340" y="3595082"/>
                <a:ext cx="91884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3</m:t>
                      </m:r>
                      <m:r>
                        <a:rPr lang="de-DE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0</m:t>
                      </m:r>
                      <m:r>
                        <a:rPr lang="de-D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∙34</m:t>
                      </m:r>
                    </m:oMath>
                  </m:oMathPara>
                </a14:m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feld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340" y="3595082"/>
                <a:ext cx="91884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feld 78"/>
              <p:cNvSpPr txBox="1"/>
              <p:nvPr/>
            </p:nvSpPr>
            <p:spPr>
              <a:xfrm>
                <a:off x="4356166" y="3595082"/>
                <a:ext cx="83227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102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de-DE" dirty="0" smtClean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79" name="Textfeld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66" y="3595082"/>
                <a:ext cx="832279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6618" t="-8333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Gerade Verbindung mit Pfeil 79"/>
          <p:cNvCxnSpPr/>
          <p:nvPr/>
        </p:nvCxnSpPr>
        <p:spPr>
          <a:xfrm>
            <a:off x="5221155" y="3775102"/>
            <a:ext cx="1095078" cy="37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feld 80"/>
              <p:cNvSpPr txBox="1"/>
              <p:nvPr/>
            </p:nvSpPr>
            <p:spPr>
              <a:xfrm>
                <a:off x="5452137" y="3657906"/>
                <a:ext cx="576064" cy="243684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feld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137" y="3657906"/>
                <a:ext cx="576064" cy="243684"/>
              </a:xfrm>
              <a:prstGeom prst="roundRect">
                <a:avLst/>
              </a:prstGeom>
              <a:blipFill rotWithShape="1">
                <a:blip r:embed="rId11"/>
                <a:stretch>
                  <a:fillRect b="-25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feld 81"/>
          <p:cNvSpPr txBox="1"/>
          <p:nvPr/>
        </p:nvSpPr>
        <p:spPr>
          <a:xfrm>
            <a:off x="6460249" y="3595082"/>
            <a:ext cx="1104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de-DE" b="1" dirty="0" smtClean="0">
                <a:solidFill>
                  <a:srgbClr val="00B050"/>
                </a:solidFill>
              </a:rPr>
              <a:t>1024</a:t>
            </a:r>
            <a:r>
              <a:rPr lang="de-DE" b="1" dirty="0">
                <a:solidFill>
                  <a:srgbClr val="00B050"/>
                </a:solidFill>
                <a:sym typeface="Webdings"/>
              </a:rPr>
              <a:t> </a:t>
            </a:r>
            <a:endParaRPr lang="de-DE" b="1" dirty="0" smtClean="0">
              <a:solidFill>
                <a:srgbClr val="00B050"/>
              </a:solidFill>
            </a:endParaRPr>
          </a:p>
        </p:txBody>
      </p:sp>
      <p:grpSp>
        <p:nvGrpSpPr>
          <p:cNvPr id="83" name="Gruppieren 82"/>
          <p:cNvGrpSpPr/>
          <p:nvPr/>
        </p:nvGrpSpPr>
        <p:grpSpPr>
          <a:xfrm>
            <a:off x="699609" y="5300297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feld 83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47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feld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feld 84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86" name="Gerade Verbindung mit Pfeil 85"/>
          <p:cNvCxnSpPr/>
          <p:nvPr/>
        </p:nvCxnSpPr>
        <p:spPr>
          <a:xfrm>
            <a:off x="2211777" y="5568186"/>
            <a:ext cx="522405" cy="4844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/>
          <p:cNvSpPr txBox="1"/>
          <p:nvPr/>
        </p:nvSpPr>
        <p:spPr>
          <a:xfrm>
            <a:off x="2734182" y="5867980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0" dirty="0" smtClean="0">
                <a:solidFill>
                  <a:schemeClr val="accent1">
                    <a:lumMod val="75000"/>
                  </a:schemeClr>
                </a:solidFill>
              </a:rPr>
              <a:t>44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2305111" y="5670267"/>
            <a:ext cx="285055" cy="23836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- 3</a:t>
            </a:r>
            <a:endParaRPr lang="de-DE" sz="1400" b="1" dirty="0">
              <a:solidFill>
                <a:srgbClr val="FF0000"/>
              </a:solidFill>
            </a:endParaRPr>
          </a:p>
        </p:txBody>
      </p:sp>
      <p:cxnSp>
        <p:nvCxnSpPr>
          <p:cNvPr id="89" name="Gerade Verbindung mit Pfeil 88"/>
          <p:cNvCxnSpPr/>
          <p:nvPr/>
        </p:nvCxnSpPr>
        <p:spPr>
          <a:xfrm flipV="1">
            <a:off x="2211777" y="4972526"/>
            <a:ext cx="522405" cy="4844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feld 89"/>
          <p:cNvSpPr txBox="1"/>
          <p:nvPr/>
        </p:nvSpPr>
        <p:spPr>
          <a:xfrm>
            <a:off x="2330451" y="5116542"/>
            <a:ext cx="285055" cy="23836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+ 3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2737630" y="4787860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0" dirty="0" smtClean="0">
                <a:solidFill>
                  <a:schemeClr val="accent1">
                    <a:lumMod val="75000"/>
                  </a:schemeClr>
                </a:solidFill>
              </a:rPr>
              <a:t>50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" name="Geschweifte Klammer rechts 91"/>
          <p:cNvSpPr/>
          <p:nvPr/>
        </p:nvSpPr>
        <p:spPr>
          <a:xfrm>
            <a:off x="3219889" y="4900518"/>
            <a:ext cx="108012" cy="1224136"/>
          </a:xfrm>
          <a:prstGeom prst="rightBrace">
            <a:avLst>
              <a:gd name="adj1" fmla="val 71042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feld 92"/>
              <p:cNvSpPr txBox="1"/>
              <p:nvPr/>
            </p:nvSpPr>
            <p:spPr>
              <a:xfrm>
                <a:off x="3435913" y="5332566"/>
                <a:ext cx="85472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5</m:t>
                    </m:r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  <m:r>
                      <a:rPr lang="de-D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∙4</m:t>
                    </m:r>
                  </m:oMath>
                </a14:m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</a:t>
                </a:r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Textfeld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913" y="5332566"/>
                <a:ext cx="854721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4286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feld 93"/>
              <p:cNvSpPr txBox="1"/>
              <p:nvPr/>
            </p:nvSpPr>
            <p:spPr>
              <a:xfrm>
                <a:off x="4346739" y="5332566"/>
                <a:ext cx="7152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22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de-DE" dirty="0" smtClean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94" name="Textfeld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739" y="5332566"/>
                <a:ext cx="715260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6838" t="-8333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Gerade Verbindung mit Pfeil 94"/>
          <p:cNvCxnSpPr/>
          <p:nvPr/>
        </p:nvCxnSpPr>
        <p:spPr>
          <a:xfrm>
            <a:off x="5221155" y="5512586"/>
            <a:ext cx="1095078" cy="37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feld 95"/>
              <p:cNvSpPr txBox="1"/>
              <p:nvPr/>
            </p:nvSpPr>
            <p:spPr>
              <a:xfrm>
                <a:off x="5452137" y="5395390"/>
                <a:ext cx="576064" cy="243684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6" name="Textfeld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137" y="5395390"/>
                <a:ext cx="576064" cy="243684"/>
              </a:xfrm>
              <a:prstGeom prst="roundRect">
                <a:avLst/>
              </a:prstGeom>
              <a:blipFill rotWithShape="1">
                <a:blip r:embed="rId15"/>
                <a:stretch>
                  <a:fillRect b="-25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feld 96"/>
          <p:cNvSpPr txBox="1"/>
          <p:nvPr/>
        </p:nvSpPr>
        <p:spPr>
          <a:xfrm>
            <a:off x="6460249" y="5332566"/>
            <a:ext cx="1104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de-DE" b="1" dirty="0" smtClean="0">
                <a:solidFill>
                  <a:srgbClr val="00B050"/>
                </a:solidFill>
              </a:rPr>
              <a:t>2209</a:t>
            </a:r>
            <a:r>
              <a:rPr lang="de-DE" b="1" dirty="0">
                <a:solidFill>
                  <a:srgbClr val="00B050"/>
                </a:solidFill>
                <a:sym typeface="Webdings"/>
              </a:rPr>
              <a:t> </a:t>
            </a:r>
            <a:endParaRPr lang="de-DE" b="1" dirty="0" smtClean="0">
              <a:solidFill>
                <a:srgbClr val="00B050"/>
              </a:solidFill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-2644" y="-94259"/>
            <a:ext cx="9161760" cy="6948000"/>
            <a:chOff x="-2644" y="-94259"/>
            <a:chExt cx="9161760" cy="6948000"/>
          </a:xfrm>
        </p:grpSpPr>
        <p:sp>
          <p:nvSpPr>
            <p:cNvPr id="65" name="Textfeld 64"/>
            <p:cNvSpPr txBox="1"/>
            <p:nvPr/>
          </p:nvSpPr>
          <p:spPr>
            <a:xfrm>
              <a:off x="-2644" y="-94259"/>
              <a:ext cx="824705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r>
                <a:rPr lang="de-DE" sz="3000" b="1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Zweistellige Zahlen quadrieren</a:t>
              </a:r>
              <a:endParaRPr lang="de-DE" sz="3000" b="1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66" name="Grafik 6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162872" y="2857497"/>
              <a:ext cx="6948000" cy="1044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uppieren 4"/>
          <p:cNvGrpSpPr/>
          <p:nvPr/>
        </p:nvGrpSpPr>
        <p:grpSpPr>
          <a:xfrm>
            <a:off x="3611815" y="1489335"/>
            <a:ext cx="1167742" cy="791884"/>
            <a:chOff x="3611815" y="1489335"/>
            <a:chExt cx="1167742" cy="791884"/>
          </a:xfrm>
        </p:grpSpPr>
        <p:sp>
          <p:nvSpPr>
            <p:cNvPr id="3" name="Bogen 2"/>
            <p:cNvSpPr/>
            <p:nvPr/>
          </p:nvSpPr>
          <p:spPr>
            <a:xfrm>
              <a:off x="3870525" y="1563564"/>
              <a:ext cx="909032" cy="717655"/>
            </a:xfrm>
            <a:prstGeom prst="arc">
              <a:avLst>
                <a:gd name="adj1" fmla="val 10800000"/>
                <a:gd name="adj2" fmla="val 921642"/>
              </a:avLst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Geschweifte Klammer rechts 3"/>
            <p:cNvSpPr/>
            <p:nvPr/>
          </p:nvSpPr>
          <p:spPr>
            <a:xfrm rot="16200000">
              <a:off x="3800363" y="1734806"/>
              <a:ext cx="131973" cy="509069"/>
            </a:xfrm>
            <a:prstGeom prst="rightBrace">
              <a:avLst>
                <a:gd name="adj1" fmla="val 33823"/>
                <a:gd name="adj2" fmla="val 50000"/>
              </a:avLst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4025049" y="1489335"/>
              <a:ext cx="6095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 smtClean="0">
                  <a:solidFill>
                    <a:schemeClr val="accent1">
                      <a:lumMod val="75000"/>
                    </a:schemeClr>
                  </a:solidFill>
                </a:rPr>
                <a:t>2 </a:t>
              </a:r>
              <a:r>
                <a:rPr lang="de-DE" sz="1400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· 22</a:t>
              </a:r>
              <a:endParaRPr lang="de-DE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3635896" y="2997156"/>
            <a:ext cx="1167742" cy="791884"/>
            <a:chOff x="3635896" y="2997156"/>
            <a:chExt cx="1167742" cy="791884"/>
          </a:xfrm>
        </p:grpSpPr>
        <p:sp>
          <p:nvSpPr>
            <p:cNvPr id="55" name="Bogen 54"/>
            <p:cNvSpPr/>
            <p:nvPr/>
          </p:nvSpPr>
          <p:spPr>
            <a:xfrm>
              <a:off x="3894606" y="3071385"/>
              <a:ext cx="909032" cy="717655"/>
            </a:xfrm>
            <a:prstGeom prst="arc">
              <a:avLst>
                <a:gd name="adj1" fmla="val 10800000"/>
                <a:gd name="adj2" fmla="val 921642"/>
              </a:avLst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Geschweifte Klammer rechts 56"/>
            <p:cNvSpPr/>
            <p:nvPr/>
          </p:nvSpPr>
          <p:spPr>
            <a:xfrm rot="16200000">
              <a:off x="3824444" y="3242627"/>
              <a:ext cx="131973" cy="509069"/>
            </a:xfrm>
            <a:prstGeom prst="rightBrace">
              <a:avLst>
                <a:gd name="adj1" fmla="val 33823"/>
                <a:gd name="adj2" fmla="val 50000"/>
              </a:avLst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4049130" y="2997156"/>
              <a:ext cx="6095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 smtClean="0">
                  <a:solidFill>
                    <a:schemeClr val="accent1">
                      <a:lumMod val="75000"/>
                    </a:schemeClr>
                  </a:solidFill>
                </a:rPr>
                <a:t>3 </a:t>
              </a:r>
              <a:r>
                <a:rPr lang="de-DE" sz="1400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· 34</a:t>
              </a:r>
              <a:endParaRPr lang="de-DE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3635896" y="4797356"/>
            <a:ext cx="1167742" cy="791884"/>
            <a:chOff x="3635896" y="4797356"/>
            <a:chExt cx="1167742" cy="791884"/>
          </a:xfrm>
        </p:grpSpPr>
        <p:sp>
          <p:nvSpPr>
            <p:cNvPr id="61" name="Bogen 60"/>
            <p:cNvSpPr/>
            <p:nvPr/>
          </p:nvSpPr>
          <p:spPr>
            <a:xfrm>
              <a:off x="3894606" y="4871585"/>
              <a:ext cx="909032" cy="717655"/>
            </a:xfrm>
            <a:prstGeom prst="arc">
              <a:avLst>
                <a:gd name="adj1" fmla="val 10800000"/>
                <a:gd name="adj2" fmla="val 921642"/>
              </a:avLst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Geschweifte Klammer rechts 61"/>
            <p:cNvSpPr/>
            <p:nvPr/>
          </p:nvSpPr>
          <p:spPr>
            <a:xfrm rot="16200000">
              <a:off x="3824444" y="5042827"/>
              <a:ext cx="131973" cy="509069"/>
            </a:xfrm>
            <a:prstGeom prst="rightBrace">
              <a:avLst>
                <a:gd name="adj1" fmla="val 33823"/>
                <a:gd name="adj2" fmla="val 50000"/>
              </a:avLst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4049130" y="4797356"/>
              <a:ext cx="6095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 smtClean="0">
                  <a:solidFill>
                    <a:schemeClr val="accent1">
                      <a:lumMod val="75000"/>
                    </a:schemeClr>
                  </a:solidFill>
                </a:rPr>
                <a:t>5 </a:t>
              </a:r>
              <a:r>
                <a:rPr lang="de-DE" sz="1400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· 44</a:t>
              </a:r>
              <a:endParaRPr lang="de-DE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13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0" grpId="0" animBg="1"/>
      <p:bldP spid="41" grpId="0" animBg="1"/>
      <p:bldP spid="14" grpId="0" animBg="1"/>
      <p:bldP spid="43" grpId="0" animBg="1"/>
      <p:bldP spid="52" grpId="0" animBg="1"/>
      <p:bldP spid="58" grpId="0" animBg="1"/>
      <p:bldP spid="60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2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59"/>
            <a:ext cx="9180512" cy="695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683568" y="1987929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feld 1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16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feld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feld 55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34" name="Gerade Verbindung mit Pfeil 33"/>
          <p:cNvCxnSpPr/>
          <p:nvPr/>
        </p:nvCxnSpPr>
        <p:spPr>
          <a:xfrm>
            <a:off x="2195736" y="2255818"/>
            <a:ext cx="522405" cy="4844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2718141" y="2555612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0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289070" y="2357899"/>
            <a:ext cx="285055" cy="23836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- 4</a:t>
            </a:r>
            <a:endParaRPr lang="de-DE" sz="1400" b="1" dirty="0">
              <a:solidFill>
                <a:srgbClr val="FF0000"/>
              </a:solidFill>
            </a:endParaRPr>
          </a:p>
        </p:txBody>
      </p:sp>
      <p:cxnSp>
        <p:nvCxnSpPr>
          <p:cNvPr id="39" name="Gerade Verbindung mit Pfeil 38"/>
          <p:cNvCxnSpPr/>
          <p:nvPr/>
        </p:nvCxnSpPr>
        <p:spPr>
          <a:xfrm flipV="1">
            <a:off x="2195736" y="1660158"/>
            <a:ext cx="522405" cy="4844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2314410" y="1804174"/>
            <a:ext cx="285055" cy="23836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+ 4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721589" y="1475492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0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Geschweifte Klammer rechts 13"/>
          <p:cNvSpPr/>
          <p:nvPr/>
        </p:nvSpPr>
        <p:spPr>
          <a:xfrm>
            <a:off x="3203848" y="1588150"/>
            <a:ext cx="108012" cy="1224136"/>
          </a:xfrm>
          <a:prstGeom prst="rightBrace">
            <a:avLst>
              <a:gd name="adj1" fmla="val 71042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419872" y="2020198"/>
                <a:ext cx="91082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de-DE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0</m:t>
                      </m:r>
                      <m:r>
                        <a:rPr lang="de-D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∙12</m:t>
                      </m:r>
                    </m:oMath>
                  </m:oMathPara>
                </a14:m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020198"/>
                <a:ext cx="9108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4330698" y="2020198"/>
                <a:ext cx="7152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24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de-DE" dirty="0" smtClean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698" y="2020198"/>
                <a:ext cx="71526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780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Gerade Verbindung mit Pfeil 52"/>
          <p:cNvCxnSpPr/>
          <p:nvPr/>
        </p:nvCxnSpPr>
        <p:spPr>
          <a:xfrm>
            <a:off x="5221155" y="2200218"/>
            <a:ext cx="1095078" cy="37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5452137" y="2083022"/>
                <a:ext cx="576064" cy="243684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137" y="2083022"/>
                <a:ext cx="576064" cy="243684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feld 59"/>
          <p:cNvSpPr txBox="1"/>
          <p:nvPr/>
        </p:nvSpPr>
        <p:spPr>
          <a:xfrm>
            <a:off x="6460249" y="2020198"/>
            <a:ext cx="9877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de-DE" b="1" dirty="0" smtClean="0">
                <a:solidFill>
                  <a:srgbClr val="00B050"/>
                </a:solidFill>
              </a:rPr>
              <a:t>256</a:t>
            </a:r>
            <a:r>
              <a:rPr lang="de-DE" b="1" dirty="0">
                <a:solidFill>
                  <a:srgbClr val="00B050"/>
                </a:solidFill>
                <a:sym typeface="Webdings"/>
              </a:rPr>
              <a:t> </a:t>
            </a:r>
            <a:endParaRPr lang="de-DE" b="1" dirty="0" smtClean="0">
              <a:solidFill>
                <a:srgbClr val="00B050"/>
              </a:solidFill>
            </a:endParaRPr>
          </a:p>
        </p:txBody>
      </p:sp>
      <p:grpSp>
        <p:nvGrpSpPr>
          <p:cNvPr id="67" name="Gruppieren 66"/>
          <p:cNvGrpSpPr/>
          <p:nvPr/>
        </p:nvGrpSpPr>
        <p:grpSpPr>
          <a:xfrm>
            <a:off x="709036" y="3572105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feld 68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28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feld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feld 69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71" name="Gerade Verbindung mit Pfeil 70"/>
          <p:cNvCxnSpPr/>
          <p:nvPr/>
        </p:nvCxnSpPr>
        <p:spPr>
          <a:xfrm>
            <a:off x="2221204" y="3839994"/>
            <a:ext cx="522405" cy="4844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2743609" y="4139788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0" dirty="0" smtClean="0">
                <a:solidFill>
                  <a:schemeClr val="accent1">
                    <a:lumMod val="75000"/>
                  </a:schemeClr>
                </a:solidFill>
              </a:rPr>
              <a:t>26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2314538" y="3942075"/>
            <a:ext cx="285055" cy="23836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- 2</a:t>
            </a:r>
            <a:endParaRPr lang="de-DE" sz="1400" b="1" dirty="0">
              <a:solidFill>
                <a:srgbClr val="FF0000"/>
              </a:solidFill>
            </a:endParaRPr>
          </a:p>
        </p:txBody>
      </p:sp>
      <p:cxnSp>
        <p:nvCxnSpPr>
          <p:cNvPr id="74" name="Gerade Verbindung mit Pfeil 73"/>
          <p:cNvCxnSpPr/>
          <p:nvPr/>
        </p:nvCxnSpPr>
        <p:spPr>
          <a:xfrm flipV="1">
            <a:off x="2221204" y="3244334"/>
            <a:ext cx="522405" cy="4844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2339878" y="3388350"/>
            <a:ext cx="285055" cy="23836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+ 2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2747057" y="3059668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0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Geschweifte Klammer rechts 76"/>
          <p:cNvSpPr/>
          <p:nvPr/>
        </p:nvSpPr>
        <p:spPr>
          <a:xfrm>
            <a:off x="3229316" y="3172326"/>
            <a:ext cx="108012" cy="1224136"/>
          </a:xfrm>
          <a:prstGeom prst="rightBrace">
            <a:avLst>
              <a:gd name="adj1" fmla="val 71042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feld 77"/>
              <p:cNvSpPr txBox="1"/>
              <p:nvPr/>
            </p:nvSpPr>
            <p:spPr>
              <a:xfrm>
                <a:off x="3445340" y="3604374"/>
                <a:ext cx="91082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3</m:t>
                      </m:r>
                      <m:r>
                        <a:rPr lang="de-DE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0</m:t>
                      </m:r>
                      <m:r>
                        <a:rPr lang="de-D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∙26</m:t>
                      </m:r>
                    </m:oMath>
                  </m:oMathPara>
                </a14:m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feld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340" y="3604374"/>
                <a:ext cx="910827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feld 78"/>
              <p:cNvSpPr txBox="1"/>
              <p:nvPr/>
            </p:nvSpPr>
            <p:spPr>
              <a:xfrm>
                <a:off x="4356166" y="3604374"/>
                <a:ext cx="7152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78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de-DE" dirty="0" smtClean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79" name="Textfeld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66" y="3604374"/>
                <a:ext cx="715260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7692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Gerade Verbindung mit Pfeil 79"/>
          <p:cNvCxnSpPr/>
          <p:nvPr/>
        </p:nvCxnSpPr>
        <p:spPr>
          <a:xfrm>
            <a:off x="5221155" y="3784394"/>
            <a:ext cx="1095078" cy="37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feld 80"/>
              <p:cNvSpPr txBox="1"/>
              <p:nvPr/>
            </p:nvSpPr>
            <p:spPr>
              <a:xfrm>
                <a:off x="5452137" y="3667198"/>
                <a:ext cx="576064" cy="243684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feld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137" y="3667198"/>
                <a:ext cx="576064" cy="243684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feld 81"/>
          <p:cNvSpPr txBox="1"/>
          <p:nvPr/>
        </p:nvSpPr>
        <p:spPr>
          <a:xfrm>
            <a:off x="6460249" y="3604374"/>
            <a:ext cx="9877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de-DE" b="1" dirty="0" smtClean="0">
                <a:solidFill>
                  <a:srgbClr val="00B050"/>
                </a:solidFill>
              </a:rPr>
              <a:t>784</a:t>
            </a:r>
            <a:r>
              <a:rPr lang="de-DE" b="1" dirty="0">
                <a:solidFill>
                  <a:srgbClr val="00B050"/>
                </a:solidFill>
                <a:sym typeface="Webdings"/>
              </a:rPr>
              <a:t> </a:t>
            </a:r>
            <a:endParaRPr lang="de-DE" b="1" dirty="0" smtClean="0">
              <a:solidFill>
                <a:srgbClr val="00B050"/>
              </a:solidFill>
            </a:endParaRPr>
          </a:p>
        </p:txBody>
      </p:sp>
      <p:grpSp>
        <p:nvGrpSpPr>
          <p:cNvPr id="83" name="Gruppieren 82"/>
          <p:cNvGrpSpPr/>
          <p:nvPr/>
        </p:nvGrpSpPr>
        <p:grpSpPr>
          <a:xfrm>
            <a:off x="699609" y="5156281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feld 83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39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feld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feld 84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6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86" name="Gerade Verbindung mit Pfeil 85"/>
          <p:cNvCxnSpPr/>
          <p:nvPr/>
        </p:nvCxnSpPr>
        <p:spPr>
          <a:xfrm>
            <a:off x="2211777" y="5424170"/>
            <a:ext cx="522405" cy="4844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/>
          <p:cNvSpPr txBox="1"/>
          <p:nvPr/>
        </p:nvSpPr>
        <p:spPr>
          <a:xfrm>
            <a:off x="2734182" y="5723964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0" dirty="0" smtClean="0">
                <a:solidFill>
                  <a:schemeClr val="accent1">
                    <a:lumMod val="75000"/>
                  </a:schemeClr>
                </a:solidFill>
              </a:rPr>
              <a:t>38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2305111" y="5526251"/>
            <a:ext cx="285055" cy="23836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- 1</a:t>
            </a:r>
            <a:endParaRPr lang="de-DE" sz="1400" b="1" dirty="0">
              <a:solidFill>
                <a:srgbClr val="FF0000"/>
              </a:solidFill>
            </a:endParaRPr>
          </a:p>
        </p:txBody>
      </p:sp>
      <p:cxnSp>
        <p:nvCxnSpPr>
          <p:cNvPr id="89" name="Gerade Verbindung mit Pfeil 88"/>
          <p:cNvCxnSpPr/>
          <p:nvPr/>
        </p:nvCxnSpPr>
        <p:spPr>
          <a:xfrm flipV="1">
            <a:off x="2211777" y="4828510"/>
            <a:ext cx="522405" cy="4844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feld 89"/>
          <p:cNvSpPr txBox="1"/>
          <p:nvPr/>
        </p:nvSpPr>
        <p:spPr>
          <a:xfrm>
            <a:off x="2330451" y="4972526"/>
            <a:ext cx="285055" cy="23836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+ 1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2737630" y="4643844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0" dirty="0" smtClean="0">
                <a:solidFill>
                  <a:schemeClr val="accent1">
                    <a:lumMod val="75000"/>
                  </a:schemeClr>
                </a:solidFill>
              </a:rPr>
              <a:t>40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" name="Geschweifte Klammer rechts 91"/>
          <p:cNvSpPr/>
          <p:nvPr/>
        </p:nvSpPr>
        <p:spPr>
          <a:xfrm>
            <a:off x="3219889" y="4756502"/>
            <a:ext cx="108012" cy="1224136"/>
          </a:xfrm>
          <a:prstGeom prst="rightBrace">
            <a:avLst>
              <a:gd name="adj1" fmla="val 71042"/>
              <a:gd name="adj2" fmla="val 5000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feld 92"/>
              <p:cNvSpPr txBox="1"/>
              <p:nvPr/>
            </p:nvSpPr>
            <p:spPr>
              <a:xfrm>
                <a:off x="3435913" y="5188550"/>
                <a:ext cx="91082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4</m:t>
                      </m:r>
                      <m:r>
                        <a:rPr lang="de-DE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0</m:t>
                      </m:r>
                      <m:r>
                        <a:rPr lang="de-D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∙38</m:t>
                      </m:r>
                    </m:oMath>
                  </m:oMathPara>
                </a14:m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Textfeld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913" y="5188550"/>
                <a:ext cx="910827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feld 93"/>
              <p:cNvSpPr txBox="1"/>
              <p:nvPr/>
            </p:nvSpPr>
            <p:spPr>
              <a:xfrm>
                <a:off x="4346739" y="5188550"/>
                <a:ext cx="83227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152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de-DE" dirty="0" smtClean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94" name="Textfeld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739" y="5188550"/>
                <a:ext cx="832279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5839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Gerade Verbindung mit Pfeil 94"/>
          <p:cNvCxnSpPr/>
          <p:nvPr/>
        </p:nvCxnSpPr>
        <p:spPr>
          <a:xfrm>
            <a:off x="5221155" y="5368570"/>
            <a:ext cx="1095078" cy="37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feld 95"/>
              <p:cNvSpPr txBox="1"/>
              <p:nvPr/>
            </p:nvSpPr>
            <p:spPr>
              <a:xfrm>
                <a:off x="5452137" y="5251374"/>
                <a:ext cx="576064" cy="243684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6" name="Textfeld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137" y="5251374"/>
                <a:ext cx="576064" cy="243684"/>
              </a:xfrm>
              <a:prstGeom prst="roundRect">
                <a:avLst/>
              </a:prstGeom>
              <a:blipFill rotWithShape="1">
                <a:blip r:embed="rId15"/>
                <a:stretch>
                  <a:fillRect b="-25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feld 96"/>
          <p:cNvSpPr txBox="1"/>
          <p:nvPr/>
        </p:nvSpPr>
        <p:spPr>
          <a:xfrm>
            <a:off x="6460249" y="5188550"/>
            <a:ext cx="1104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de-DE" b="1" dirty="0" smtClean="0">
                <a:solidFill>
                  <a:srgbClr val="00B050"/>
                </a:solidFill>
              </a:rPr>
              <a:t>1521</a:t>
            </a:r>
            <a:r>
              <a:rPr lang="de-DE" b="1" dirty="0">
                <a:solidFill>
                  <a:srgbClr val="00B050"/>
                </a:solidFill>
                <a:sym typeface="Webdings"/>
              </a:rPr>
              <a:t> </a:t>
            </a:r>
            <a:endParaRPr lang="de-DE" b="1" dirty="0" smtClean="0">
              <a:solidFill>
                <a:srgbClr val="00B050"/>
              </a:solidFill>
            </a:endParaRPr>
          </a:p>
        </p:txBody>
      </p:sp>
      <p:grpSp>
        <p:nvGrpSpPr>
          <p:cNvPr id="54" name="Gruppieren 53"/>
          <p:cNvGrpSpPr/>
          <p:nvPr/>
        </p:nvGrpSpPr>
        <p:grpSpPr>
          <a:xfrm>
            <a:off x="-2644" y="-94259"/>
            <a:ext cx="9161760" cy="6948000"/>
            <a:chOff x="-2644" y="-94259"/>
            <a:chExt cx="9161760" cy="6948000"/>
          </a:xfrm>
        </p:grpSpPr>
        <p:sp>
          <p:nvSpPr>
            <p:cNvPr id="55" name="Textfeld 54"/>
            <p:cNvSpPr txBox="1"/>
            <p:nvPr/>
          </p:nvSpPr>
          <p:spPr>
            <a:xfrm>
              <a:off x="-2644" y="-94259"/>
              <a:ext cx="824705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r>
                <a:rPr lang="de-DE" sz="3000" b="1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Zweistellige Zahlen quadrieren</a:t>
              </a:r>
              <a:endParaRPr lang="de-DE" sz="3000" b="1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162872" y="2857497"/>
              <a:ext cx="6948000" cy="1044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Textfeld 58"/>
          <p:cNvSpPr txBox="1"/>
          <p:nvPr/>
        </p:nvSpPr>
        <p:spPr>
          <a:xfrm>
            <a:off x="1344689" y="950770"/>
            <a:ext cx="34754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 indent="-449263"/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Und jetzt bist du dran!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pic>
        <p:nvPicPr>
          <p:cNvPr id="61" name="Picture 6" descr="https://openclipart.org/image/300px/svg_to_png/190593/smiling_face_of_a_chil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66" y="806634"/>
            <a:ext cx="455143" cy="8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4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0" grpId="0" animBg="1"/>
      <p:bldP spid="41" grpId="0" animBg="1"/>
      <p:bldP spid="14" grpId="0" animBg="1"/>
      <p:bldP spid="43" grpId="0" animBg="1"/>
      <p:bldP spid="52" grpId="0" animBg="1"/>
      <p:bldP spid="58" grpId="0" animBg="1"/>
      <p:bldP spid="60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2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59"/>
            <a:ext cx="9180512" cy="695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683568" y="1700760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feld 1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52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feld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feld 55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chemeClr val="accent1">
                      <a:lumMod val="75000"/>
                    </a:schemeClr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2195736" y="1733029"/>
                <a:ext cx="84510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  <m:r>
                      <a:rPr lang="de-D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54</a:t>
                </a:r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733029"/>
                <a:ext cx="84510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431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3106562" y="1733029"/>
                <a:ext cx="83227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270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de-DE" dirty="0" smtClean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562" y="1733029"/>
                <a:ext cx="83227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618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Gerade Verbindung mit Pfeil 52"/>
          <p:cNvCxnSpPr/>
          <p:nvPr/>
        </p:nvCxnSpPr>
        <p:spPr>
          <a:xfrm>
            <a:off x="3997019" y="1913049"/>
            <a:ext cx="1095078" cy="37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4228001" y="1795853"/>
                <a:ext cx="576064" cy="243684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001" y="1795853"/>
                <a:ext cx="576064" cy="243684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feld 59"/>
          <p:cNvSpPr txBox="1"/>
          <p:nvPr/>
        </p:nvSpPr>
        <p:spPr>
          <a:xfrm>
            <a:off x="5236113" y="1733029"/>
            <a:ext cx="1104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= </a:t>
            </a:r>
            <a:r>
              <a:rPr lang="de-DE" b="1" dirty="0" smtClean="0">
                <a:solidFill>
                  <a:srgbClr val="00B050"/>
                </a:solidFill>
              </a:rPr>
              <a:t>2704 </a:t>
            </a:r>
            <a:r>
              <a:rPr lang="de-DE" b="1" dirty="0" smtClean="0">
                <a:solidFill>
                  <a:srgbClr val="00B050"/>
                </a:solidFill>
                <a:sym typeface="Webdings"/>
              </a:rPr>
              <a:t></a:t>
            </a:r>
            <a:endParaRPr lang="de-DE" b="1" dirty="0" smtClean="0">
              <a:solidFill>
                <a:srgbClr val="00B050"/>
              </a:solidFill>
            </a:endParaRPr>
          </a:p>
        </p:txBody>
      </p:sp>
      <p:grpSp>
        <p:nvGrpSpPr>
          <p:cNvPr id="67" name="Gruppieren 66"/>
          <p:cNvGrpSpPr/>
          <p:nvPr/>
        </p:nvGrpSpPr>
        <p:grpSpPr>
          <a:xfrm>
            <a:off x="684528" y="2459018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feld 68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41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feld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feld 69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chemeClr val="accent1">
                      <a:lumMod val="75000"/>
                    </a:schemeClr>
                  </a:solidFill>
                </a:rPr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feld 77"/>
              <p:cNvSpPr txBox="1"/>
              <p:nvPr/>
            </p:nvSpPr>
            <p:spPr>
              <a:xfrm>
                <a:off x="2196696" y="2491287"/>
                <a:ext cx="84510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  <m:r>
                      <a:rPr lang="de-D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42</a:t>
                </a:r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feld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696" y="2491287"/>
                <a:ext cx="845103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4317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feld 78"/>
              <p:cNvSpPr txBox="1"/>
              <p:nvPr/>
            </p:nvSpPr>
            <p:spPr>
              <a:xfrm>
                <a:off x="3107522" y="2491287"/>
                <a:ext cx="83227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168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de-DE" dirty="0" smtClean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79" name="Textfeld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522" y="2491287"/>
                <a:ext cx="832279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6618" t="-8333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Gerade Verbindung mit Pfeil 79"/>
          <p:cNvCxnSpPr/>
          <p:nvPr/>
        </p:nvCxnSpPr>
        <p:spPr>
          <a:xfrm>
            <a:off x="3972511" y="2671307"/>
            <a:ext cx="1095078" cy="37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feld 80"/>
              <p:cNvSpPr txBox="1"/>
              <p:nvPr/>
            </p:nvSpPr>
            <p:spPr>
              <a:xfrm>
                <a:off x="4203493" y="2554111"/>
                <a:ext cx="576064" cy="243684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feld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493" y="2554111"/>
                <a:ext cx="576064" cy="243684"/>
              </a:xfrm>
              <a:prstGeom prst="roundRect">
                <a:avLst/>
              </a:prstGeom>
              <a:blipFill rotWithShape="1">
                <a:blip r:embed="rId11"/>
                <a:stretch>
                  <a:fillRect b="-25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feld 81"/>
          <p:cNvSpPr txBox="1"/>
          <p:nvPr/>
        </p:nvSpPr>
        <p:spPr>
          <a:xfrm>
            <a:off x="5211605" y="2491287"/>
            <a:ext cx="1104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= </a:t>
            </a:r>
            <a:r>
              <a:rPr lang="de-DE" b="1" dirty="0">
                <a:solidFill>
                  <a:srgbClr val="00B050"/>
                </a:solidFill>
              </a:rPr>
              <a:t>1681 </a:t>
            </a:r>
            <a:r>
              <a:rPr lang="de-DE" b="1" dirty="0">
                <a:solidFill>
                  <a:srgbClr val="00B050"/>
                </a:solidFill>
                <a:sym typeface="Webdings"/>
              </a:rPr>
              <a:t></a:t>
            </a:r>
            <a:endParaRPr lang="de-DE" b="1" dirty="0" smtClean="0">
              <a:solidFill>
                <a:srgbClr val="00B050"/>
              </a:solidFill>
            </a:endParaRPr>
          </a:p>
        </p:txBody>
      </p:sp>
      <p:grpSp>
        <p:nvGrpSpPr>
          <p:cNvPr id="83" name="Gruppieren 82"/>
          <p:cNvGrpSpPr/>
          <p:nvPr/>
        </p:nvGrpSpPr>
        <p:grpSpPr>
          <a:xfrm>
            <a:off x="683568" y="3217238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feld 83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99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feld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feld 84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chemeClr val="accent1">
                      <a:lumMod val="75000"/>
                    </a:schemeClr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feld 92"/>
              <p:cNvSpPr txBox="1"/>
              <p:nvPr/>
            </p:nvSpPr>
            <p:spPr>
              <a:xfrm>
                <a:off x="2195736" y="3249507"/>
                <a:ext cx="97334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  <m:r>
                      <a:rPr lang="de-D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98</a:t>
                </a:r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Textfeld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249507"/>
                <a:ext cx="973343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3750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feld 93"/>
              <p:cNvSpPr txBox="1"/>
              <p:nvPr/>
            </p:nvSpPr>
            <p:spPr>
              <a:xfrm>
                <a:off x="3106562" y="3249507"/>
                <a:ext cx="83227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980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de-DE" dirty="0" smtClean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94" name="Textfeld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562" y="3249507"/>
                <a:ext cx="832279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6618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Gerade Verbindung mit Pfeil 94"/>
          <p:cNvCxnSpPr/>
          <p:nvPr/>
        </p:nvCxnSpPr>
        <p:spPr>
          <a:xfrm>
            <a:off x="3980978" y="3429527"/>
            <a:ext cx="1095078" cy="37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feld 95"/>
              <p:cNvSpPr txBox="1"/>
              <p:nvPr/>
            </p:nvSpPr>
            <p:spPr>
              <a:xfrm>
                <a:off x="4211960" y="3312331"/>
                <a:ext cx="576064" cy="243684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6" name="Textfeld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312331"/>
                <a:ext cx="576064" cy="243684"/>
              </a:xfrm>
              <a:prstGeom prst="roundRect">
                <a:avLst/>
              </a:prstGeom>
              <a:blipFill rotWithShape="1">
                <a:blip r:embed="rId15"/>
                <a:stretch>
                  <a:fillRect b="-25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feld 96"/>
          <p:cNvSpPr txBox="1"/>
          <p:nvPr/>
        </p:nvSpPr>
        <p:spPr>
          <a:xfrm>
            <a:off x="5220072" y="3249507"/>
            <a:ext cx="1104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= </a:t>
            </a:r>
            <a:r>
              <a:rPr lang="de-DE" b="1" dirty="0">
                <a:solidFill>
                  <a:srgbClr val="00B050"/>
                </a:solidFill>
              </a:rPr>
              <a:t>9801 </a:t>
            </a:r>
            <a:r>
              <a:rPr lang="de-DE" b="1" dirty="0">
                <a:solidFill>
                  <a:srgbClr val="00B050"/>
                </a:solidFill>
                <a:sym typeface="Webdings"/>
              </a:rPr>
              <a:t></a:t>
            </a:r>
            <a:endParaRPr lang="de-DE" b="1" dirty="0" smtClean="0">
              <a:solidFill>
                <a:srgbClr val="00B050"/>
              </a:solidFill>
            </a:endParaRPr>
          </a:p>
        </p:txBody>
      </p:sp>
      <p:grpSp>
        <p:nvGrpSpPr>
          <p:cNvPr id="54" name="Gruppieren 53"/>
          <p:cNvGrpSpPr/>
          <p:nvPr/>
        </p:nvGrpSpPr>
        <p:grpSpPr>
          <a:xfrm>
            <a:off x="-2644" y="-94259"/>
            <a:ext cx="9161760" cy="6948000"/>
            <a:chOff x="-2644" y="-94259"/>
            <a:chExt cx="9161760" cy="6948000"/>
          </a:xfrm>
        </p:grpSpPr>
        <p:sp>
          <p:nvSpPr>
            <p:cNvPr id="55" name="Textfeld 54"/>
            <p:cNvSpPr txBox="1"/>
            <p:nvPr/>
          </p:nvSpPr>
          <p:spPr>
            <a:xfrm>
              <a:off x="-2644" y="-94259"/>
              <a:ext cx="8247052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49263"/>
              <a:endParaRPr lang="de-DE" sz="4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r>
                <a:rPr lang="de-DE" sz="3000" b="1" dirty="0" smtClean="0">
                  <a:solidFill>
                    <a:srgbClr val="FF00FF"/>
                  </a:solidFill>
                  <a:latin typeface="OCR A Extended" panose="02010509020102010303" pitchFamily="50" charset="0"/>
                </a:rPr>
                <a:t>Zweistellige Zahlen quadrieren</a:t>
              </a:r>
              <a:endParaRPr lang="de-DE" sz="3000" b="1" dirty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  <a:p>
              <a:pPr marL="449263"/>
              <a:endParaRPr lang="de-DE" sz="800" b="1" dirty="0" smtClean="0">
                <a:solidFill>
                  <a:srgbClr val="FF00FF"/>
                </a:solidFill>
                <a:latin typeface="OCR A Extended" panose="02010509020102010303" pitchFamily="50" charset="0"/>
              </a:endParaRPr>
            </a:p>
          </p:txBody>
        </p:sp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5162872" y="2857497"/>
              <a:ext cx="6948000" cy="1044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ruppieren 117"/>
          <p:cNvGrpSpPr/>
          <p:nvPr/>
        </p:nvGrpSpPr>
        <p:grpSpPr>
          <a:xfrm>
            <a:off x="683568" y="3954252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feld 118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74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feld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Textfeld 119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10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feld 120"/>
              <p:cNvSpPr txBox="1"/>
              <p:nvPr/>
            </p:nvSpPr>
            <p:spPr>
              <a:xfrm>
                <a:off x="2123728" y="3986521"/>
                <a:ext cx="84510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  <m:r>
                      <a:rPr lang="de-D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78</a:t>
                </a:r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" name="Textfeld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986521"/>
                <a:ext cx="845103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431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feld 121"/>
              <p:cNvSpPr txBox="1"/>
              <p:nvPr/>
            </p:nvSpPr>
            <p:spPr>
              <a:xfrm>
                <a:off x="3034554" y="3986521"/>
                <a:ext cx="83227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546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de-DE" dirty="0" smtClean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22" name="Textfeld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554" y="3986521"/>
                <a:ext cx="832279" cy="369332"/>
              </a:xfrm>
              <a:prstGeom prst="rect">
                <a:avLst/>
              </a:prstGeom>
              <a:blipFill rotWithShape="1">
                <a:blip r:embed="rId19"/>
                <a:stretch>
                  <a:fillRect l="-6618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Gerade Verbindung mit Pfeil 122"/>
          <p:cNvCxnSpPr/>
          <p:nvPr/>
        </p:nvCxnSpPr>
        <p:spPr>
          <a:xfrm>
            <a:off x="3925011" y="4166541"/>
            <a:ext cx="1095078" cy="37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feld 123"/>
              <p:cNvSpPr txBox="1"/>
              <p:nvPr/>
            </p:nvSpPr>
            <p:spPr>
              <a:xfrm>
                <a:off x="4155993" y="4049345"/>
                <a:ext cx="576064" cy="243684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" name="Textfeld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993" y="4049345"/>
                <a:ext cx="576064" cy="243684"/>
              </a:xfrm>
              <a:prstGeom prst="roundRect">
                <a:avLst/>
              </a:prstGeom>
              <a:blipFill rotWithShape="1">
                <a:blip r:embed="rId20"/>
                <a:stretch>
                  <a:fillRect b="-25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feld 124"/>
          <p:cNvSpPr txBox="1"/>
          <p:nvPr/>
        </p:nvSpPr>
        <p:spPr>
          <a:xfrm>
            <a:off x="5164105" y="3986521"/>
            <a:ext cx="1104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= </a:t>
            </a:r>
            <a:r>
              <a:rPr lang="de-DE" b="1" dirty="0">
                <a:solidFill>
                  <a:srgbClr val="00B050"/>
                </a:solidFill>
              </a:rPr>
              <a:t>5476 </a:t>
            </a:r>
            <a:r>
              <a:rPr lang="de-DE" b="1" dirty="0">
                <a:solidFill>
                  <a:srgbClr val="00B050"/>
                </a:solidFill>
                <a:sym typeface="Webdings"/>
              </a:rPr>
              <a:t></a:t>
            </a:r>
            <a:endParaRPr lang="de-DE" b="1" dirty="0" smtClean="0">
              <a:solidFill>
                <a:srgbClr val="00B050"/>
              </a:solidFill>
            </a:endParaRPr>
          </a:p>
        </p:txBody>
      </p:sp>
      <p:grpSp>
        <p:nvGrpSpPr>
          <p:cNvPr id="126" name="Gruppieren 125"/>
          <p:cNvGrpSpPr/>
          <p:nvPr/>
        </p:nvGrpSpPr>
        <p:grpSpPr>
          <a:xfrm>
            <a:off x="683568" y="4704546"/>
            <a:ext cx="1486700" cy="432000"/>
            <a:chOff x="395536" y="1645234"/>
            <a:chExt cx="1486700" cy="43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feld 126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69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feld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Textfeld 127"/>
            <p:cNvSpPr txBox="1"/>
            <p:nvPr/>
          </p:nvSpPr>
          <p:spPr>
            <a:xfrm>
              <a:off x="395536" y="1645234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11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feld 128"/>
              <p:cNvSpPr txBox="1"/>
              <p:nvPr/>
            </p:nvSpPr>
            <p:spPr>
              <a:xfrm>
                <a:off x="2123728" y="4736815"/>
                <a:ext cx="91884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de-DE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0</m:t>
                      </m:r>
                      <m:r>
                        <a:rPr lang="de-D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68</m:t>
                      </m:r>
                    </m:oMath>
                  </m:oMathPara>
                </a14:m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9" name="Textfeld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736815"/>
                <a:ext cx="918841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feld 129"/>
              <p:cNvSpPr txBox="1"/>
              <p:nvPr/>
            </p:nvSpPr>
            <p:spPr>
              <a:xfrm>
                <a:off x="3034554" y="4736815"/>
                <a:ext cx="83227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476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de-DE" dirty="0" smtClean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30" name="Textfeld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554" y="4736815"/>
                <a:ext cx="832279" cy="369332"/>
              </a:xfrm>
              <a:prstGeom prst="rect">
                <a:avLst/>
              </a:prstGeom>
              <a:blipFill rotWithShape="1">
                <a:blip r:embed="rId23"/>
                <a:stretch>
                  <a:fillRect l="-6618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Gerade Verbindung mit Pfeil 130"/>
          <p:cNvCxnSpPr/>
          <p:nvPr/>
        </p:nvCxnSpPr>
        <p:spPr>
          <a:xfrm>
            <a:off x="3899543" y="4916835"/>
            <a:ext cx="1095078" cy="37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feld 131"/>
              <p:cNvSpPr txBox="1"/>
              <p:nvPr/>
            </p:nvSpPr>
            <p:spPr>
              <a:xfrm>
                <a:off x="4130525" y="4799639"/>
                <a:ext cx="576064" cy="243684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2" name="Textfeld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525" y="4799639"/>
                <a:ext cx="576064" cy="243684"/>
              </a:xfrm>
              <a:prstGeom prst="roundRect">
                <a:avLst/>
              </a:prstGeom>
              <a:blipFill rotWithShape="1">
                <a:blip r:embed="rId11"/>
                <a:stretch>
                  <a:fillRect b="-25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feld 132"/>
          <p:cNvSpPr txBox="1"/>
          <p:nvPr/>
        </p:nvSpPr>
        <p:spPr>
          <a:xfrm>
            <a:off x="5138637" y="4736815"/>
            <a:ext cx="1104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= </a:t>
            </a:r>
            <a:r>
              <a:rPr lang="de-DE" b="1" dirty="0">
                <a:solidFill>
                  <a:srgbClr val="00B050"/>
                </a:solidFill>
              </a:rPr>
              <a:t>4761 </a:t>
            </a:r>
            <a:r>
              <a:rPr lang="de-DE" b="1" dirty="0">
                <a:solidFill>
                  <a:srgbClr val="00B050"/>
                </a:solidFill>
                <a:sym typeface="Webdings"/>
              </a:rPr>
              <a:t></a:t>
            </a:r>
            <a:endParaRPr lang="de-DE" b="1" dirty="0" smtClean="0">
              <a:solidFill>
                <a:srgbClr val="00B050"/>
              </a:solidFill>
            </a:endParaRPr>
          </a:p>
        </p:txBody>
      </p:sp>
      <p:grpSp>
        <p:nvGrpSpPr>
          <p:cNvPr id="134" name="Gruppieren 133"/>
          <p:cNvGrpSpPr/>
          <p:nvPr/>
        </p:nvGrpSpPr>
        <p:grpSpPr>
          <a:xfrm>
            <a:off x="688082" y="5458039"/>
            <a:ext cx="1486700" cy="432792"/>
            <a:chOff x="395536" y="1645234"/>
            <a:chExt cx="1486700" cy="4327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feld 134"/>
                <p:cNvSpPr txBox="1"/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93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DE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feld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676568"/>
                  <a:ext cx="838628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Textfeld 135"/>
            <p:cNvSpPr txBox="1"/>
            <p:nvPr/>
          </p:nvSpPr>
          <p:spPr>
            <a:xfrm>
              <a:off x="395536" y="1645234"/>
              <a:ext cx="432000" cy="4327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12</a:t>
              </a:r>
              <a:endParaRPr lang="de-DE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feld 136"/>
              <p:cNvSpPr txBox="1"/>
              <p:nvPr/>
            </p:nvSpPr>
            <p:spPr>
              <a:xfrm>
                <a:off x="2128242" y="5490308"/>
                <a:ext cx="84510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  <m:r>
                      <a:rPr lang="de-D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96</a:t>
                </a:r>
                <a:endParaRPr lang="de-DE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7" name="Textfeld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42" y="5490308"/>
                <a:ext cx="845103" cy="369332"/>
              </a:xfrm>
              <a:prstGeom prst="rect">
                <a:avLst/>
              </a:prstGeom>
              <a:blipFill rotWithShape="1">
                <a:blip r:embed="rId25"/>
                <a:stretch>
                  <a:fillRect t="-8333" r="-4317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feld 137"/>
              <p:cNvSpPr txBox="1"/>
              <p:nvPr/>
            </p:nvSpPr>
            <p:spPr>
              <a:xfrm>
                <a:off x="3039068" y="5490308"/>
                <a:ext cx="83227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864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00FF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de-DE" dirty="0" smtClean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38" name="Textfeld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68" y="5490308"/>
                <a:ext cx="832279" cy="369332"/>
              </a:xfrm>
              <a:prstGeom prst="rect">
                <a:avLst/>
              </a:prstGeom>
              <a:blipFill rotWithShape="1">
                <a:blip r:embed="rId26"/>
                <a:stretch>
                  <a:fillRect l="-6618" t="-8333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Gerade Verbindung mit Pfeil 138"/>
          <p:cNvCxnSpPr/>
          <p:nvPr/>
        </p:nvCxnSpPr>
        <p:spPr>
          <a:xfrm>
            <a:off x="3913484" y="5670328"/>
            <a:ext cx="1095078" cy="371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feld 139"/>
              <p:cNvSpPr txBox="1"/>
              <p:nvPr/>
            </p:nvSpPr>
            <p:spPr>
              <a:xfrm>
                <a:off x="4144466" y="5553132"/>
                <a:ext cx="576064" cy="243684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0" name="Textfeld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466" y="5553132"/>
                <a:ext cx="576064" cy="243684"/>
              </a:xfrm>
              <a:prstGeom prst="roundRect">
                <a:avLst/>
              </a:prstGeom>
              <a:blipFill rotWithShape="1">
                <a:blip r:embed="rId15"/>
                <a:stretch>
                  <a:fillRect b="-25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Textfeld 140"/>
          <p:cNvSpPr txBox="1"/>
          <p:nvPr/>
        </p:nvSpPr>
        <p:spPr>
          <a:xfrm>
            <a:off x="5152578" y="5490308"/>
            <a:ext cx="1104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= </a:t>
            </a:r>
            <a:r>
              <a:rPr lang="de-DE" b="1" dirty="0">
                <a:solidFill>
                  <a:srgbClr val="00B050"/>
                </a:solidFill>
              </a:rPr>
              <a:t>8649 </a:t>
            </a:r>
            <a:r>
              <a:rPr lang="de-DE" b="1" dirty="0">
                <a:solidFill>
                  <a:srgbClr val="00B050"/>
                </a:solidFill>
                <a:sym typeface="Webdings"/>
              </a:rPr>
              <a:t></a:t>
            </a:r>
            <a:endParaRPr lang="de-DE" b="1" dirty="0" smtClean="0">
              <a:solidFill>
                <a:srgbClr val="00B050"/>
              </a:solidFill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1382368" y="907643"/>
            <a:ext cx="44857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 indent="-449263"/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CR A Extended" panose="02010509020102010303" pitchFamily="50" charset="0"/>
              </a:rPr>
              <a:t>Das kannst du jetzt spielend: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  <a:latin typeface="OCR A Extended" panose="02010509020102010303" pitchFamily="50" charset="0"/>
            </a:endParaRPr>
          </a:p>
        </p:txBody>
      </p:sp>
      <p:pic>
        <p:nvPicPr>
          <p:cNvPr id="59" name="Picture 8" descr="https://openclipart.org/image/300px/svg_to_png/190652/Caricatura_de_una_chica_soriendo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06" y="712923"/>
            <a:ext cx="572951" cy="75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2" grpId="0" animBg="1"/>
      <p:bldP spid="58" grpId="0" animBg="1"/>
      <p:bldP spid="60" grpId="0" animBg="1"/>
      <p:bldP spid="78" grpId="0" animBg="1"/>
      <p:bldP spid="79" grpId="0" animBg="1"/>
      <p:bldP spid="81" grpId="0" animBg="1"/>
      <p:bldP spid="82" grpId="0" animBg="1"/>
      <p:bldP spid="93" grpId="0" animBg="1"/>
      <p:bldP spid="94" grpId="0" animBg="1"/>
      <p:bldP spid="96" grpId="0" animBg="1"/>
      <p:bldP spid="97" grpId="0" animBg="1"/>
      <p:bldP spid="121" grpId="0" animBg="1"/>
      <p:bldP spid="122" grpId="0" animBg="1"/>
      <p:bldP spid="124" grpId="0" animBg="1"/>
      <p:bldP spid="125" grpId="0" animBg="1"/>
      <p:bldP spid="129" grpId="0" animBg="1"/>
      <p:bldP spid="130" grpId="0" animBg="1"/>
      <p:bldP spid="132" grpId="0" animBg="1"/>
      <p:bldP spid="133" grpId="0" animBg="1"/>
      <p:bldP spid="137" grpId="0" animBg="1"/>
      <p:bldP spid="138" grpId="0" animBg="1"/>
      <p:bldP spid="140" grpId="0" animBg="1"/>
      <p:bldP spid="141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Bildschirmpräsentation (4:3)</PresentationFormat>
  <Paragraphs>259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Sahneschnitte</dc:creator>
  <cp:lastModifiedBy>Sahneschnitte</cp:lastModifiedBy>
  <cp:revision>98</cp:revision>
  <cp:lastPrinted>2014-04-14T11:25:54Z</cp:lastPrinted>
  <dcterms:created xsi:type="dcterms:W3CDTF">2014-04-14T08:04:12Z</dcterms:created>
  <dcterms:modified xsi:type="dcterms:W3CDTF">2015-02-16T07:43:32Z</dcterms:modified>
</cp:coreProperties>
</file>