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1" r:id="rId3"/>
    <p:sldId id="264" r:id="rId4"/>
    <p:sldId id="263" r:id="rId5"/>
    <p:sldId id="265" r:id="rId6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FF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FF5F4-553F-4BF0-B182-882CC2339953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B74C1-F914-48E0-A1C8-FEFCAF80F1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21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77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25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89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33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2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50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8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02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87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90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11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C27D3-3FCA-42C3-B6AB-F65BDD03CD9C}" type="datetimeFigureOut">
              <a:rPr lang="de-DE" smtClean="0"/>
              <a:t>17.04.2015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3F036-67B0-41E8-9B3C-E0B87DDA3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8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15.pn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7.png"/><Relationship Id="rId5" Type="http://schemas.openxmlformats.org/officeDocument/2006/relationships/image" Target="../media/image17.png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16.png"/><Relationship Id="rId9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1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9.png"/><Relationship Id="rId2" Type="http://schemas.openxmlformats.org/officeDocument/2006/relationships/image" Target="../media/image2.jpeg"/><Relationship Id="rId16" Type="http://schemas.openxmlformats.org/officeDocument/2006/relationships/image" Target="../media/image17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5" Type="http://schemas.openxmlformats.org/officeDocument/2006/relationships/image" Target="../media/image16.png"/><Relationship Id="rId10" Type="http://schemas.openxmlformats.org/officeDocument/2006/relationships/image" Target="../media/image9.png"/><Relationship Id="rId19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5205585" y="2915324"/>
            <a:ext cx="6847460" cy="102937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feld 6"/>
          <p:cNvSpPr txBox="1"/>
          <p:nvPr/>
        </p:nvSpPr>
        <p:spPr>
          <a:xfrm>
            <a:off x="1647854" y="4581128"/>
            <a:ext cx="5660450" cy="150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49263" algn="ctr"/>
            <a:endParaRPr lang="de-DE" sz="400" b="1" dirty="0" smtClean="0">
              <a:solidFill>
                <a:srgbClr val="FF00FF"/>
              </a:solidFill>
              <a:latin typeface="OCR A Extended" panose="02010509020102010303" pitchFamily="50" charset="0"/>
            </a:endParaRPr>
          </a:p>
          <a:p>
            <a:pPr algn="ctr"/>
            <a:r>
              <a:rPr lang="de-DE" sz="4000" b="1" spc="-15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Zaubereien mit deiner Handynummer</a:t>
            </a:r>
            <a:endParaRPr lang="de-DE" sz="4000" b="1" spc="-150" dirty="0">
              <a:solidFill>
                <a:srgbClr val="FF00FF"/>
              </a:solidFill>
              <a:latin typeface="OCR A Extended" panose="02010509020102010303" pitchFamily="50" charset="0"/>
            </a:endParaRPr>
          </a:p>
          <a:p>
            <a:pPr marL="449263" algn="ctr"/>
            <a:endParaRPr lang="de-DE" sz="800" b="1" dirty="0" smtClean="0">
              <a:solidFill>
                <a:srgbClr val="FF00FF"/>
              </a:solidFill>
              <a:latin typeface="OCR A Extended" panose="02010509020102010303" pitchFamily="50" charset="0"/>
            </a:endParaRPr>
          </a:p>
        </p:txBody>
      </p:sp>
      <p:grpSp>
        <p:nvGrpSpPr>
          <p:cNvPr id="67" name="Gruppieren 66"/>
          <p:cNvGrpSpPr/>
          <p:nvPr/>
        </p:nvGrpSpPr>
        <p:grpSpPr>
          <a:xfrm>
            <a:off x="3207673" y="980728"/>
            <a:ext cx="3495735" cy="3219956"/>
            <a:chOff x="2280940" y="1288950"/>
            <a:chExt cx="3495735" cy="3219956"/>
          </a:xfrm>
        </p:grpSpPr>
        <p:grpSp>
          <p:nvGrpSpPr>
            <p:cNvPr id="66" name="Gruppieren 65"/>
            <p:cNvGrpSpPr/>
            <p:nvPr/>
          </p:nvGrpSpPr>
          <p:grpSpPr>
            <a:xfrm rot="18554057">
              <a:off x="2602004" y="2791893"/>
              <a:ext cx="3065390" cy="368636"/>
              <a:chOff x="728093" y="4019183"/>
              <a:chExt cx="3065390" cy="368636"/>
            </a:xfrm>
          </p:grpSpPr>
          <p:pic>
            <p:nvPicPr>
              <p:cNvPr id="55" name="Grafik 5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8093" y="4019183"/>
                <a:ext cx="228571" cy="360000"/>
              </a:xfrm>
              <a:prstGeom prst="rect">
                <a:avLst/>
              </a:prstGeom>
            </p:spPr>
          </p:pic>
          <p:pic>
            <p:nvPicPr>
              <p:cNvPr id="56" name="Grafik 5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6664" y="4019183"/>
                <a:ext cx="198486" cy="360000"/>
              </a:xfrm>
              <a:prstGeom prst="rect">
                <a:avLst/>
              </a:prstGeom>
            </p:spPr>
          </p:pic>
          <p:pic>
            <p:nvPicPr>
              <p:cNvPr id="58" name="Grafik 5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69998" y="4019183"/>
                <a:ext cx="232308" cy="360000"/>
              </a:xfrm>
              <a:prstGeom prst="rect">
                <a:avLst/>
              </a:prstGeom>
            </p:spPr>
          </p:pic>
          <p:pic>
            <p:nvPicPr>
              <p:cNvPr id="59" name="Grafik 58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57106" y="4019183"/>
                <a:ext cx="234782" cy="360000"/>
              </a:xfrm>
              <a:prstGeom prst="rect">
                <a:avLst/>
              </a:prstGeom>
            </p:spPr>
          </p:pic>
          <p:pic>
            <p:nvPicPr>
              <p:cNvPr id="60" name="Grafik 5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7175" y="4019183"/>
                <a:ext cx="256342" cy="360000"/>
              </a:xfrm>
              <a:prstGeom prst="rect">
                <a:avLst/>
              </a:prstGeom>
            </p:spPr>
          </p:pic>
          <p:pic>
            <p:nvPicPr>
              <p:cNvPr id="61" name="Grafik 60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29643" y="4019183"/>
                <a:ext cx="285000" cy="360000"/>
              </a:xfrm>
              <a:prstGeom prst="rect">
                <a:avLst/>
              </a:prstGeom>
            </p:spPr>
          </p:pic>
          <p:pic>
            <p:nvPicPr>
              <p:cNvPr id="62" name="Grafik 61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4831" b="16517"/>
              <a:stretch/>
            </p:blipFill>
            <p:spPr>
              <a:xfrm>
                <a:off x="1197704" y="4019183"/>
                <a:ext cx="231939" cy="360000"/>
              </a:xfrm>
              <a:prstGeom prst="rect">
                <a:avLst/>
              </a:prstGeom>
            </p:spPr>
          </p:pic>
          <p:pic>
            <p:nvPicPr>
              <p:cNvPr id="63" name="Grafik 62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49374" y="4019183"/>
                <a:ext cx="260952" cy="360000"/>
              </a:xfrm>
              <a:prstGeom prst="rect">
                <a:avLst/>
              </a:prstGeom>
            </p:spPr>
          </p:pic>
          <p:pic>
            <p:nvPicPr>
              <p:cNvPr id="64" name="Grafik 63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4831" b="16517"/>
              <a:stretch/>
            </p:blipFill>
            <p:spPr>
              <a:xfrm>
                <a:off x="3043078" y="4019183"/>
                <a:ext cx="231939" cy="360000"/>
              </a:xfrm>
              <a:prstGeom prst="rect">
                <a:avLst/>
              </a:prstGeom>
            </p:spPr>
          </p:pic>
          <p:pic>
            <p:nvPicPr>
              <p:cNvPr id="65" name="Grafik 6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58701" y="4027819"/>
                <a:ext cx="234782" cy="360000"/>
              </a:xfrm>
              <a:prstGeom prst="rect">
                <a:avLst/>
              </a:prstGeom>
            </p:spPr>
          </p:pic>
          <p:pic>
            <p:nvPicPr>
              <p:cNvPr id="53" name="Grafik 52"/>
              <p:cNvPicPr>
                <a:picLocks noChangeAspect="1"/>
              </p:cNvPicPr>
              <p:nvPr/>
            </p:nvPicPr>
            <p:blipFill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494"/>
              <a:stretch/>
            </p:blipFill>
            <p:spPr>
              <a:xfrm>
                <a:off x="2198370" y="4019183"/>
                <a:ext cx="214016" cy="360000"/>
              </a:xfrm>
              <a:prstGeom prst="rect">
                <a:avLst/>
              </a:prstGeom>
            </p:spPr>
          </p:pic>
        </p:grpSp>
        <p:grpSp>
          <p:nvGrpSpPr>
            <p:cNvPr id="38" name="Gruppieren 37"/>
            <p:cNvGrpSpPr/>
            <p:nvPr/>
          </p:nvGrpSpPr>
          <p:grpSpPr>
            <a:xfrm rot="1055044">
              <a:off x="2678763" y="2751412"/>
              <a:ext cx="3097912" cy="373309"/>
              <a:chOff x="817296" y="3847819"/>
              <a:chExt cx="3097912" cy="373309"/>
            </a:xfrm>
          </p:grpSpPr>
          <p:pic>
            <p:nvPicPr>
              <p:cNvPr id="40" name="Grafik 3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17296" y="3857433"/>
                <a:ext cx="228571" cy="360000"/>
              </a:xfrm>
              <a:prstGeom prst="rect">
                <a:avLst/>
              </a:prstGeom>
            </p:spPr>
          </p:pic>
          <p:pic>
            <p:nvPicPr>
              <p:cNvPr id="41" name="Grafik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5867" y="3857433"/>
                <a:ext cx="198486" cy="360000"/>
              </a:xfrm>
              <a:prstGeom prst="rect">
                <a:avLst/>
              </a:prstGeom>
            </p:spPr>
          </p:pic>
          <p:pic>
            <p:nvPicPr>
              <p:cNvPr id="42" name="Grafik 4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62344" y="3857433"/>
                <a:ext cx="234782" cy="360000"/>
              </a:xfrm>
              <a:prstGeom prst="rect">
                <a:avLst/>
              </a:prstGeom>
            </p:spPr>
          </p:pic>
          <p:pic>
            <p:nvPicPr>
              <p:cNvPr id="43" name="Grafik 4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59201" y="3857433"/>
                <a:ext cx="232308" cy="360000"/>
              </a:xfrm>
              <a:prstGeom prst="rect">
                <a:avLst/>
              </a:prstGeom>
            </p:spPr>
          </p:pic>
          <p:pic>
            <p:nvPicPr>
              <p:cNvPr id="44" name="Grafik 43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6309" y="3857433"/>
                <a:ext cx="234782" cy="360000"/>
              </a:xfrm>
              <a:prstGeom prst="rect">
                <a:avLst/>
              </a:prstGeom>
            </p:spPr>
          </p:pic>
          <p:pic>
            <p:nvPicPr>
              <p:cNvPr id="45" name="Grafik 44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11573" y="3847819"/>
                <a:ext cx="256342" cy="360000"/>
              </a:xfrm>
              <a:prstGeom prst="rect">
                <a:avLst/>
              </a:prstGeom>
            </p:spPr>
          </p:pic>
          <p:pic>
            <p:nvPicPr>
              <p:cNvPr id="46" name="Grafik 45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30208" y="3861128"/>
                <a:ext cx="285000" cy="360000"/>
              </a:xfrm>
              <a:prstGeom prst="rect">
                <a:avLst/>
              </a:prstGeom>
            </p:spPr>
          </p:pic>
          <p:pic>
            <p:nvPicPr>
              <p:cNvPr id="47" name="Grafik 46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4831" b="16517"/>
              <a:stretch/>
            </p:blipFill>
            <p:spPr>
              <a:xfrm>
                <a:off x="2001554" y="3857433"/>
                <a:ext cx="231939" cy="360000"/>
              </a:xfrm>
              <a:prstGeom prst="rect">
                <a:avLst/>
              </a:prstGeom>
            </p:spPr>
          </p:pic>
          <p:pic>
            <p:nvPicPr>
              <p:cNvPr id="49" name="Grafik 48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38577" y="3857433"/>
                <a:ext cx="260952" cy="360000"/>
              </a:xfrm>
              <a:prstGeom prst="rect">
                <a:avLst/>
              </a:prstGeom>
            </p:spPr>
          </p:pic>
          <p:pic>
            <p:nvPicPr>
              <p:cNvPr id="51" name="Grafik 50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4831" b="16517"/>
              <a:stretch/>
            </p:blipFill>
            <p:spPr>
              <a:xfrm>
                <a:off x="2272720" y="3857664"/>
                <a:ext cx="231939" cy="360000"/>
              </a:xfrm>
              <a:prstGeom prst="rect">
                <a:avLst/>
              </a:prstGeom>
            </p:spPr>
          </p:pic>
          <p:pic>
            <p:nvPicPr>
              <p:cNvPr id="52" name="Grafik 5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5258" y="3857433"/>
                <a:ext cx="234782" cy="360000"/>
              </a:xfrm>
              <a:prstGeom prst="rect">
                <a:avLst/>
              </a:prstGeom>
            </p:spPr>
          </p:pic>
        </p:grpSp>
        <p:grpSp>
          <p:nvGrpSpPr>
            <p:cNvPr id="22" name="Gruppieren 21"/>
            <p:cNvGrpSpPr/>
            <p:nvPr/>
          </p:nvGrpSpPr>
          <p:grpSpPr>
            <a:xfrm rot="20997777">
              <a:off x="2280940" y="1288950"/>
              <a:ext cx="2919502" cy="360231"/>
              <a:chOff x="1043608" y="2456912"/>
              <a:chExt cx="2919502" cy="360231"/>
            </a:xfrm>
          </p:grpSpPr>
          <p:pic>
            <p:nvPicPr>
              <p:cNvPr id="4" name="Grafik 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3608" y="2456912"/>
                <a:ext cx="228571" cy="360000"/>
              </a:xfrm>
              <a:prstGeom prst="rect">
                <a:avLst/>
              </a:prstGeom>
            </p:spPr>
          </p:pic>
          <p:pic>
            <p:nvPicPr>
              <p:cNvPr id="5" name="Grafik 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72179" y="2456912"/>
                <a:ext cx="198486" cy="360000"/>
              </a:xfrm>
              <a:prstGeom prst="rect">
                <a:avLst/>
              </a:prstGeom>
            </p:spPr>
          </p:pic>
          <p:pic>
            <p:nvPicPr>
              <p:cNvPr id="6" name="Grafik 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88656" y="2456912"/>
                <a:ext cx="234782" cy="360000"/>
              </a:xfrm>
              <a:prstGeom prst="rect">
                <a:avLst/>
              </a:prstGeom>
            </p:spPr>
          </p:pic>
          <p:pic>
            <p:nvPicPr>
              <p:cNvPr id="14" name="Grafik 1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3438" y="2456912"/>
                <a:ext cx="232308" cy="360000"/>
              </a:xfrm>
              <a:prstGeom prst="rect">
                <a:avLst/>
              </a:prstGeom>
            </p:spPr>
          </p:pic>
          <p:pic>
            <p:nvPicPr>
              <p:cNvPr id="16" name="Grafik 1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95736" y="2456912"/>
                <a:ext cx="234782" cy="360000"/>
              </a:xfrm>
              <a:prstGeom prst="rect">
                <a:avLst/>
              </a:prstGeom>
            </p:spPr>
          </p:pic>
          <p:pic>
            <p:nvPicPr>
              <p:cNvPr id="17" name="Grafik 16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38985" y="2456912"/>
                <a:ext cx="256342" cy="360000"/>
              </a:xfrm>
              <a:prstGeom prst="rect">
                <a:avLst/>
              </a:prstGeom>
            </p:spPr>
          </p:pic>
          <p:pic>
            <p:nvPicPr>
              <p:cNvPr id="18" name="Grafik 17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86860" y="2456912"/>
                <a:ext cx="285000" cy="360000"/>
              </a:xfrm>
              <a:prstGeom prst="rect">
                <a:avLst/>
              </a:prstGeom>
            </p:spPr>
          </p:pic>
          <p:pic>
            <p:nvPicPr>
              <p:cNvPr id="19" name="Grafik 18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4831" b="16517"/>
              <a:stretch/>
            </p:blipFill>
            <p:spPr>
              <a:xfrm>
                <a:off x="2988794" y="2456912"/>
                <a:ext cx="231939" cy="360000"/>
              </a:xfrm>
              <a:prstGeom prst="rect">
                <a:avLst/>
              </a:prstGeom>
            </p:spPr>
          </p:pic>
          <p:pic>
            <p:nvPicPr>
              <p:cNvPr id="20" name="Grafik 19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20733" y="2457143"/>
                <a:ext cx="217540" cy="360000"/>
              </a:xfrm>
              <a:prstGeom prst="rect">
                <a:avLst/>
              </a:prstGeom>
            </p:spPr>
          </p:pic>
          <p:pic>
            <p:nvPicPr>
              <p:cNvPr id="21" name="Grafik 20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41206" y="2457143"/>
                <a:ext cx="260952" cy="360000"/>
              </a:xfrm>
              <a:prstGeom prst="rect">
                <a:avLst/>
              </a:prstGeom>
            </p:spPr>
          </p:pic>
          <p:pic>
            <p:nvPicPr>
              <p:cNvPr id="23" name="Grafik 22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2158" y="2457143"/>
                <a:ext cx="260952" cy="360000"/>
              </a:xfrm>
              <a:prstGeom prst="rect">
                <a:avLst/>
              </a:prstGeom>
            </p:spPr>
          </p:pic>
        </p:grpSp>
        <p:pic>
          <p:nvPicPr>
            <p:cNvPr id="1026" name="Picture 2" descr="https://openclipart.org/image/300px/svg_to_png/122473/modern-mobile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759" y="1882183"/>
              <a:ext cx="1233609" cy="1909559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0" name="Grafik 6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277" y="1865924"/>
            <a:ext cx="1311277" cy="16956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38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uppieren 47"/>
          <p:cNvGrpSpPr/>
          <p:nvPr/>
        </p:nvGrpSpPr>
        <p:grpSpPr>
          <a:xfrm>
            <a:off x="-2644" y="-99392"/>
            <a:ext cx="9146646" cy="6847460"/>
            <a:chOff x="-2644" y="6281"/>
            <a:chExt cx="9146646" cy="6847460"/>
          </a:xfrm>
        </p:grpSpPr>
        <p:sp>
          <p:nvSpPr>
            <p:cNvPr id="51" name="Textfeld 50"/>
            <p:cNvSpPr txBox="1"/>
            <p:nvPr/>
          </p:nvSpPr>
          <p:spPr>
            <a:xfrm>
              <a:off x="-2644" y="7248"/>
              <a:ext cx="8247052" cy="8156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 indent="-177800">
                <a:spcBef>
                  <a:spcPts val="600"/>
                </a:spcBef>
              </a:pP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1. Die verschwundene Ziffer …</a:t>
              </a:r>
              <a:endParaRPr lang="de-DE" sz="3000" b="1" spc="-300" dirty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/>
              <a:endParaRPr lang="de-DE" sz="8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8" name="Picture 2" descr="https://openclipart.org/image/300px/svg_to_png/122473/modern-mobi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85398">
            <a:off x="568875" y="5834601"/>
            <a:ext cx="661402" cy="10238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Grafik 56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217749" y="2009332"/>
            <a:ext cx="256342" cy="360000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31" b="16517"/>
          <a:stretch/>
        </p:blipFill>
        <p:spPr>
          <a:xfrm rot="21555264">
            <a:off x="5908195" y="2005639"/>
            <a:ext cx="231939" cy="360000"/>
          </a:xfrm>
          <a:prstGeom prst="rect">
            <a:avLst/>
          </a:prstGeom>
        </p:spPr>
      </p:pic>
      <p:pic>
        <p:nvPicPr>
          <p:cNvPr id="85" name="Grafik 84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5848650" y="2474583"/>
            <a:ext cx="256342" cy="360000"/>
          </a:xfrm>
          <a:prstGeom prst="rect">
            <a:avLst/>
          </a:prstGeom>
        </p:spPr>
      </p:pic>
      <p:pic>
        <p:nvPicPr>
          <p:cNvPr id="87" name="Grafik 86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31" b="16517"/>
          <a:stretch/>
        </p:blipFill>
        <p:spPr>
          <a:xfrm rot="21555264">
            <a:off x="6569593" y="2466282"/>
            <a:ext cx="231939" cy="360000"/>
          </a:xfrm>
          <a:prstGeom prst="rect">
            <a:avLst/>
          </a:prstGeom>
        </p:spPr>
      </p:pic>
      <p:sp>
        <p:nvSpPr>
          <p:cNvPr id="9" name="Minus 8"/>
          <p:cNvSpPr/>
          <p:nvPr/>
        </p:nvSpPr>
        <p:spPr>
          <a:xfrm>
            <a:off x="5445041" y="2563163"/>
            <a:ext cx="253050" cy="191077"/>
          </a:xfrm>
          <a:prstGeom prst="mathMinus">
            <a:avLst>
              <a:gd name="adj1" fmla="val 11169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Rechteck 92"/>
          <p:cNvSpPr/>
          <p:nvPr/>
        </p:nvSpPr>
        <p:spPr>
          <a:xfrm>
            <a:off x="1380125" y="1916832"/>
            <a:ext cx="29208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Bilde aus den Ziffern zwei beliebige Zahlen!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8" name="Gerade Verbindung 17"/>
          <p:cNvCxnSpPr/>
          <p:nvPr/>
        </p:nvCxnSpPr>
        <p:spPr>
          <a:xfrm>
            <a:off x="5356643" y="2927155"/>
            <a:ext cx="14400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hteck 93"/>
          <p:cNvSpPr/>
          <p:nvPr/>
        </p:nvSpPr>
        <p:spPr>
          <a:xfrm>
            <a:off x="1400704" y="2915688"/>
            <a:ext cx="3133845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</a:rPr>
              <a:t>Subtrahiere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die kleinere von der größeren Zahl!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5" name="Grafik 9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35097"/>
            <a:ext cx="835001" cy="10797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0" name="Rechteck 109"/>
          <p:cNvSpPr/>
          <p:nvPr/>
        </p:nvSpPr>
        <p:spPr>
          <a:xfrm>
            <a:off x="1400704" y="3941523"/>
            <a:ext cx="3366774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Nenne die Ziffern deines Ergebnisses bis auf eine </a:t>
            </a:r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</a:rPr>
              <a:t>in beliebiger Reihenfolge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572159" y="4819315"/>
            <a:ext cx="14199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spc="-150" dirty="0" smtClean="0">
                <a:solidFill>
                  <a:srgbClr val="FF0000"/>
                </a:solidFill>
                <a:latin typeface="OCR A Extended" panose="02010509020102010303" pitchFamily="50" charset="0"/>
              </a:rPr>
              <a:t>Verschwiegene Ziffer </a:t>
            </a:r>
            <a:endParaRPr lang="de-DE" sz="1400" dirty="0"/>
          </a:p>
        </p:txBody>
      </p:sp>
      <p:sp>
        <p:nvSpPr>
          <p:cNvPr id="112" name="Textfeld 111"/>
          <p:cNvSpPr txBox="1"/>
          <p:nvPr/>
        </p:nvSpPr>
        <p:spPr>
          <a:xfrm>
            <a:off x="840246" y="2023997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827584" y="3035140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4" name="Textfeld 123"/>
          <p:cNvSpPr txBox="1"/>
          <p:nvPr/>
        </p:nvSpPr>
        <p:spPr>
          <a:xfrm>
            <a:off x="840848" y="4039407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8" name="Gruppieren 57"/>
          <p:cNvGrpSpPr/>
          <p:nvPr/>
        </p:nvGrpSpPr>
        <p:grpSpPr>
          <a:xfrm>
            <a:off x="4306219" y="1168737"/>
            <a:ext cx="2919278" cy="394575"/>
            <a:chOff x="4306219" y="1168737"/>
            <a:chExt cx="2919278" cy="394575"/>
          </a:xfrm>
        </p:grpSpPr>
        <p:pic>
          <p:nvPicPr>
            <p:cNvPr id="59" name="Grafik 5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306219" y="1203312"/>
              <a:ext cx="228571" cy="360000"/>
            </a:xfrm>
            <a:prstGeom prst="rect">
              <a:avLst/>
            </a:prstGeom>
          </p:spPr>
        </p:pic>
        <p:pic>
          <p:nvPicPr>
            <p:cNvPr id="60" name="Grafik 5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534772" y="1200533"/>
              <a:ext cx="198486" cy="360000"/>
            </a:xfrm>
            <a:prstGeom prst="rect">
              <a:avLst/>
            </a:prstGeom>
          </p:spPr>
        </p:pic>
        <p:pic>
          <p:nvPicPr>
            <p:cNvPr id="62" name="Grafik 6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751229" y="1197480"/>
              <a:ext cx="234782" cy="360000"/>
            </a:xfrm>
            <a:prstGeom prst="rect">
              <a:avLst/>
            </a:prstGeom>
          </p:spPr>
        </p:pic>
        <p:pic>
          <p:nvPicPr>
            <p:cNvPr id="66" name="Grafik 6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985992" y="1194441"/>
              <a:ext cx="232308" cy="360000"/>
            </a:xfrm>
            <a:prstGeom prst="rect">
              <a:avLst/>
            </a:prstGeom>
          </p:spPr>
        </p:pic>
        <p:pic>
          <p:nvPicPr>
            <p:cNvPr id="67" name="Grafik 6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458249" y="1188279"/>
              <a:ext cx="234782" cy="360000"/>
            </a:xfrm>
            <a:prstGeom prst="rect">
              <a:avLst/>
            </a:prstGeom>
          </p:spPr>
        </p:pic>
        <p:pic>
          <p:nvPicPr>
            <p:cNvPr id="68" name="Grafik 6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701476" y="1184973"/>
              <a:ext cx="256342" cy="360000"/>
            </a:xfrm>
            <a:prstGeom prst="rect">
              <a:avLst/>
            </a:prstGeom>
          </p:spPr>
        </p:pic>
        <p:pic>
          <p:nvPicPr>
            <p:cNvPr id="69" name="Grafik 6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949330" y="1181562"/>
              <a:ext cx="285000" cy="360000"/>
            </a:xfrm>
            <a:prstGeom prst="rect">
              <a:avLst/>
            </a:prstGeom>
          </p:spPr>
        </p:pic>
        <p:pic>
          <p:nvPicPr>
            <p:cNvPr id="70" name="Grafik 69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4831" b="16517"/>
            <a:stretch/>
          </p:blipFill>
          <p:spPr>
            <a:xfrm rot="21555264">
              <a:off x="6251240" y="1177978"/>
              <a:ext cx="231939" cy="360000"/>
            </a:xfrm>
            <a:prstGeom prst="rect">
              <a:avLst/>
            </a:prstGeom>
          </p:spPr>
        </p:pic>
        <p:pic>
          <p:nvPicPr>
            <p:cNvPr id="71" name="Grafik 70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483163" y="1175284"/>
              <a:ext cx="217540" cy="360000"/>
            </a:xfrm>
            <a:prstGeom prst="rect">
              <a:avLst/>
            </a:prstGeom>
          </p:spPr>
        </p:pic>
        <p:pic>
          <p:nvPicPr>
            <p:cNvPr id="72" name="Grafik 71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703616" y="1172133"/>
              <a:ext cx="260952" cy="360000"/>
            </a:xfrm>
            <a:prstGeom prst="rect">
              <a:avLst/>
            </a:prstGeom>
          </p:spPr>
        </p:pic>
        <p:pic>
          <p:nvPicPr>
            <p:cNvPr id="74" name="Grafik 73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964545" y="1168737"/>
              <a:ext cx="260952" cy="360000"/>
            </a:xfrm>
            <a:prstGeom prst="rect">
              <a:avLst/>
            </a:prstGeom>
          </p:spPr>
        </p:pic>
      </p:grpSp>
      <p:sp>
        <p:nvSpPr>
          <p:cNvPr id="75" name="Rechteck 74"/>
          <p:cNvSpPr/>
          <p:nvPr/>
        </p:nvSpPr>
        <p:spPr>
          <a:xfrm>
            <a:off x="1400704" y="1052736"/>
            <a:ext cx="2609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Wähle </a:t>
            </a:r>
            <a:r>
              <a:rPr lang="de-DE" b="1" spc="-150" dirty="0" smtClean="0">
                <a:solidFill>
                  <a:schemeClr val="accent5">
                    <a:lumMod val="75000"/>
                  </a:schemeClr>
                </a:solidFill>
                <a:latin typeface="OCR A Extended" panose="02010509020102010303" pitchFamily="50" charset="0"/>
              </a:rPr>
              <a:t>drei beliebige Ziffern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(ohne 0)!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840620" y="1159901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763" y="2007679"/>
            <a:ext cx="198485" cy="360000"/>
          </a:xfrm>
          <a:prstGeom prst="rect">
            <a:avLst/>
          </a:prstGeom>
        </p:spPr>
      </p:pic>
      <p:pic>
        <p:nvPicPr>
          <p:cNvPr id="118" name="Grafik 117"/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659" y="2472930"/>
            <a:ext cx="198485" cy="360000"/>
          </a:xfrm>
          <a:prstGeom prst="rect">
            <a:avLst/>
          </a:prstGeom>
        </p:spPr>
      </p:pic>
      <p:pic>
        <p:nvPicPr>
          <p:cNvPr id="119" name="Grafik 118"/>
          <p:cNvPicPr>
            <a:picLocks noChangeAspect="1"/>
          </p:cNvPicPr>
          <p:nvPr/>
        </p:nvPicPr>
        <p:blipFill>
          <a:blip r:embed="rId1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5828548" y="3062672"/>
            <a:ext cx="260952" cy="360000"/>
          </a:xfrm>
          <a:prstGeom prst="rect">
            <a:avLst/>
          </a:prstGeom>
        </p:spPr>
      </p:pic>
      <p:pic>
        <p:nvPicPr>
          <p:cNvPr id="120" name="Grafik 119"/>
          <p:cNvPicPr>
            <a:picLocks noChangeAspect="1"/>
          </p:cNvPicPr>
          <p:nvPr/>
        </p:nvPicPr>
        <p:blipFill>
          <a:blip r:embed="rId11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490993" y="3058853"/>
            <a:ext cx="256342" cy="360000"/>
          </a:xfrm>
          <a:prstGeom prst="rect">
            <a:avLst/>
          </a:prstGeom>
        </p:spPr>
      </p:pic>
      <p:pic>
        <p:nvPicPr>
          <p:cNvPr id="121" name="Grafik 120"/>
          <p:cNvPicPr>
            <a:picLocks noChangeAspect="1"/>
          </p:cNvPicPr>
          <p:nvPr/>
        </p:nvPicPr>
        <p:blipFill>
          <a:blip r:embed="rId1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139628" y="3059040"/>
            <a:ext cx="285000" cy="360000"/>
          </a:xfrm>
          <a:prstGeom prst="rect">
            <a:avLst/>
          </a:prstGeom>
        </p:spPr>
      </p:pic>
      <p:pic>
        <p:nvPicPr>
          <p:cNvPr id="122" name="Grafik 121"/>
          <p:cNvPicPr>
            <a:picLocks noChangeAspect="1"/>
          </p:cNvPicPr>
          <p:nvPr/>
        </p:nvPicPr>
        <p:blipFill>
          <a:blip r:embed="rId1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416476" y="4109724"/>
            <a:ext cx="260952" cy="360000"/>
          </a:xfrm>
          <a:prstGeom prst="rect">
            <a:avLst/>
          </a:prstGeom>
        </p:spPr>
      </p:pic>
      <p:pic>
        <p:nvPicPr>
          <p:cNvPr id="123" name="Grafik 122"/>
          <p:cNvPicPr>
            <a:picLocks noChangeAspect="1"/>
          </p:cNvPicPr>
          <p:nvPr/>
        </p:nvPicPr>
        <p:blipFill>
          <a:blip r:embed="rId1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108490" y="4334684"/>
            <a:ext cx="256342" cy="360000"/>
          </a:xfrm>
          <a:prstGeom prst="rect">
            <a:avLst/>
          </a:prstGeom>
        </p:spPr>
      </p:pic>
      <p:pic>
        <p:nvPicPr>
          <p:cNvPr id="125" name="Grafik 124"/>
          <p:cNvPicPr>
            <a:picLocks noChangeAspect="1"/>
          </p:cNvPicPr>
          <p:nvPr/>
        </p:nvPicPr>
        <p:blipFill>
          <a:blip r:embed="rId1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5785700" y="4111595"/>
            <a:ext cx="285000" cy="360000"/>
          </a:xfrm>
          <a:prstGeom prst="rect">
            <a:avLst/>
          </a:prstGeom>
        </p:spPr>
      </p:pic>
      <p:grpSp>
        <p:nvGrpSpPr>
          <p:cNvPr id="126" name="Gruppieren 125"/>
          <p:cNvGrpSpPr/>
          <p:nvPr/>
        </p:nvGrpSpPr>
        <p:grpSpPr>
          <a:xfrm>
            <a:off x="4309369" y="1170684"/>
            <a:ext cx="2919278" cy="394575"/>
            <a:chOff x="4306219" y="1168737"/>
            <a:chExt cx="2919278" cy="394575"/>
          </a:xfrm>
        </p:grpSpPr>
        <p:pic>
          <p:nvPicPr>
            <p:cNvPr id="127" name="Grafik 126"/>
            <p:cNvPicPr>
              <a:picLocks noChangeAspect="1"/>
            </p:cNvPicPr>
            <p:nvPr/>
          </p:nvPicPr>
          <p:blipFill>
            <a:blip r:embed="rId7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306219" y="1203312"/>
              <a:ext cx="228571" cy="360000"/>
            </a:xfrm>
            <a:prstGeom prst="rect">
              <a:avLst/>
            </a:prstGeom>
          </p:spPr>
        </p:pic>
        <p:pic>
          <p:nvPicPr>
            <p:cNvPr id="128" name="Grafik 127"/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534772" y="1200533"/>
              <a:ext cx="198486" cy="360000"/>
            </a:xfrm>
            <a:prstGeom prst="rect">
              <a:avLst/>
            </a:prstGeom>
          </p:spPr>
        </p:pic>
        <p:pic>
          <p:nvPicPr>
            <p:cNvPr id="129" name="Grafik 128"/>
            <p:cNvPicPr>
              <a:picLocks noChangeAspect="1"/>
            </p:cNvPicPr>
            <p:nvPr/>
          </p:nvPicPr>
          <p:blipFill>
            <a:blip r:embed="rId9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751229" y="1197480"/>
              <a:ext cx="234782" cy="360000"/>
            </a:xfrm>
            <a:prstGeom prst="rect">
              <a:avLst/>
            </a:prstGeom>
          </p:spPr>
        </p:pic>
        <p:pic>
          <p:nvPicPr>
            <p:cNvPr id="130" name="Grafik 129"/>
            <p:cNvPicPr>
              <a:picLocks noChangeAspect="1"/>
            </p:cNvPicPr>
            <p:nvPr/>
          </p:nvPicPr>
          <p:blipFill>
            <a:blip r:embed="rId10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985992" y="1194441"/>
              <a:ext cx="232308" cy="360000"/>
            </a:xfrm>
            <a:prstGeom prst="rect">
              <a:avLst/>
            </a:prstGeom>
          </p:spPr>
        </p:pic>
        <p:pic>
          <p:nvPicPr>
            <p:cNvPr id="131" name="Grafik 130"/>
            <p:cNvPicPr>
              <a:picLocks noChangeAspect="1"/>
            </p:cNvPicPr>
            <p:nvPr/>
          </p:nvPicPr>
          <p:blipFill>
            <a:blip r:embed="rId9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458249" y="1188279"/>
              <a:ext cx="234782" cy="360000"/>
            </a:xfrm>
            <a:prstGeom prst="rect">
              <a:avLst/>
            </a:prstGeom>
          </p:spPr>
        </p:pic>
        <p:pic>
          <p:nvPicPr>
            <p:cNvPr id="132" name="Grafik 131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701476" y="1184973"/>
              <a:ext cx="256342" cy="360000"/>
            </a:xfrm>
            <a:prstGeom prst="rect">
              <a:avLst/>
            </a:prstGeom>
          </p:spPr>
        </p:pic>
        <p:pic>
          <p:nvPicPr>
            <p:cNvPr id="133" name="Grafik 132"/>
            <p:cNvPicPr>
              <a:picLocks noChangeAspect="1"/>
            </p:cNvPicPr>
            <p:nvPr/>
          </p:nvPicPr>
          <p:blipFill>
            <a:blip r:embed="rId1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949330" y="1181562"/>
              <a:ext cx="285000" cy="360000"/>
            </a:xfrm>
            <a:prstGeom prst="rect">
              <a:avLst/>
            </a:prstGeom>
          </p:spPr>
        </p:pic>
        <p:pic>
          <p:nvPicPr>
            <p:cNvPr id="134" name="Grafik 133"/>
            <p:cNvPicPr>
              <a:picLocks noChangeAspect="1"/>
            </p:cNvPicPr>
            <p:nvPr/>
          </p:nvPicPr>
          <p:blipFill rotWithShape="1">
            <a:blip r:embed="rId1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4831" b="16517"/>
            <a:stretch/>
          </p:blipFill>
          <p:spPr>
            <a:xfrm rot="21555264">
              <a:off x="6251240" y="1177978"/>
              <a:ext cx="231939" cy="360000"/>
            </a:xfrm>
            <a:prstGeom prst="rect">
              <a:avLst/>
            </a:prstGeom>
          </p:spPr>
        </p:pic>
        <p:pic>
          <p:nvPicPr>
            <p:cNvPr id="135" name="Grafik 134"/>
            <p:cNvPicPr>
              <a:picLocks noChangeAspect="1"/>
            </p:cNvPicPr>
            <p:nvPr/>
          </p:nvPicPr>
          <p:blipFill>
            <a:blip r:embed="rId1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483163" y="1175284"/>
              <a:ext cx="217540" cy="360000"/>
            </a:xfrm>
            <a:prstGeom prst="rect">
              <a:avLst/>
            </a:prstGeom>
          </p:spPr>
        </p:pic>
        <p:pic>
          <p:nvPicPr>
            <p:cNvPr id="136" name="Grafik 135"/>
            <p:cNvPicPr>
              <a:picLocks noChangeAspect="1"/>
            </p:cNvPicPr>
            <p:nvPr/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703616" y="1172133"/>
              <a:ext cx="260952" cy="360000"/>
            </a:xfrm>
            <a:prstGeom prst="rect">
              <a:avLst/>
            </a:prstGeom>
          </p:spPr>
        </p:pic>
        <p:pic>
          <p:nvPicPr>
            <p:cNvPr id="137" name="Grafik 136"/>
            <p:cNvPicPr>
              <a:picLocks noChangeAspect="1"/>
            </p:cNvPicPr>
            <p:nvPr/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964545" y="1168737"/>
              <a:ext cx="260952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488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3" grpId="0"/>
      <p:bldP spid="94" grpId="0"/>
      <p:bldP spid="110" grpId="0"/>
      <p:bldP spid="19" grpId="0"/>
      <p:bldP spid="112" grpId="0" animBg="1"/>
      <p:bldP spid="116" grpId="0" animBg="1"/>
      <p:bldP spid="124" grpId="0" animBg="1"/>
      <p:bldP spid="75" grpId="0"/>
      <p:bldP spid="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uppieren 47"/>
          <p:cNvGrpSpPr/>
          <p:nvPr/>
        </p:nvGrpSpPr>
        <p:grpSpPr>
          <a:xfrm>
            <a:off x="-2644" y="-99392"/>
            <a:ext cx="9146646" cy="6847460"/>
            <a:chOff x="-2644" y="6281"/>
            <a:chExt cx="9146646" cy="6847460"/>
          </a:xfrm>
        </p:grpSpPr>
        <p:sp>
          <p:nvSpPr>
            <p:cNvPr id="51" name="Textfeld 50"/>
            <p:cNvSpPr txBox="1"/>
            <p:nvPr/>
          </p:nvSpPr>
          <p:spPr>
            <a:xfrm>
              <a:off x="-2644" y="7248"/>
              <a:ext cx="8247052" cy="8156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 indent="-177800">
                <a:spcBef>
                  <a:spcPts val="600"/>
                </a:spcBef>
              </a:pP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1. Die verschwundene Ziffer </a:t>
              </a:r>
              <a:r>
                <a:rPr lang="de-DE" sz="24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(Erklärung)</a:t>
              </a:r>
            </a:p>
            <a:p>
              <a:pPr marL="449263"/>
              <a:endParaRPr lang="de-DE" sz="8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8" name="Picture 2" descr="https://openclipart.org/image/300px/svg_to_png/122473/modern-mobi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85398">
            <a:off x="568875" y="5834601"/>
            <a:ext cx="661402" cy="10238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35097"/>
            <a:ext cx="835001" cy="10797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0" name="Rechteck 59"/>
          <p:cNvSpPr/>
          <p:nvPr/>
        </p:nvSpPr>
        <p:spPr>
          <a:xfrm>
            <a:off x="2858755" y="986019"/>
            <a:ext cx="2579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=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a</a:t>
            </a:r>
            <a:r>
              <a:rPr lang="de-DE" b="1" spc="-300" dirty="0" smtClean="0">
                <a:solidFill>
                  <a:srgbClr val="00B050"/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rgbClr val="0070C0"/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rgbClr val="0070C0"/>
                </a:solidFill>
                <a:latin typeface="OCR A Extended" panose="02010509020102010303" pitchFamily="50" charset="0"/>
                <a:sym typeface="Wingdings"/>
              </a:rPr>
              <a:t>100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</a:t>
            </a:r>
            <a:r>
              <a:rPr lang="de-DE" b="1" spc="-300" dirty="0" smtClean="0">
                <a:solidFill>
                  <a:srgbClr val="7030A0"/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rgbClr val="7030A0"/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rgbClr val="7030A0"/>
                </a:solidFill>
                <a:latin typeface="OCR A Extended" panose="02010509020102010303" pitchFamily="50" charset="0"/>
                <a:sym typeface="Wingdings"/>
              </a:rPr>
              <a:t>10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 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c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2858755" y="1619508"/>
            <a:ext cx="2579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=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</a:t>
            </a:r>
            <a:r>
              <a:rPr lang="de-DE" b="1" spc="-300" dirty="0" smtClean="0">
                <a:solidFill>
                  <a:srgbClr val="00B050"/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rgbClr val="0070C0"/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rgbClr val="0070C0"/>
                </a:solidFill>
                <a:latin typeface="OCR A Extended" panose="02010509020102010303" pitchFamily="50" charset="0"/>
                <a:sym typeface="Wingdings"/>
              </a:rPr>
              <a:t>100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c</a:t>
            </a:r>
            <a:r>
              <a:rPr lang="de-DE" b="1" spc="-300" dirty="0" smtClean="0">
                <a:solidFill>
                  <a:srgbClr val="7030A0"/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rgbClr val="7030A0"/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rgbClr val="7030A0"/>
                </a:solidFill>
                <a:latin typeface="OCR A Extended" panose="02010509020102010303" pitchFamily="50" charset="0"/>
                <a:sym typeface="Wingdings"/>
              </a:rPr>
              <a:t>10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 + a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2076445" y="2285619"/>
            <a:ext cx="1386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</a:rPr>
              <a:t>Differenz: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3574462" y="2285619"/>
            <a:ext cx="1507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abc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</a:rPr>
              <a:t>–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bca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=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076445" y="2772741"/>
            <a:ext cx="5335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a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100 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 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c </a:t>
            </a:r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  <a:sym typeface="Wingdings"/>
              </a:rPr>
              <a:t>–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 </a:t>
            </a:r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  <a:sym typeface="Wingdings"/>
              </a:rPr>
              <a:t>(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100 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c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 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a</a:t>
            </a:r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  <a:sym typeface="Wingdings"/>
              </a:rPr>
              <a:t>)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 =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2076445" y="3755452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a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99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-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90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-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c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9 =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4" name="Rechteck 73"/>
          <p:cNvSpPr/>
          <p:nvPr/>
        </p:nvSpPr>
        <p:spPr>
          <a:xfrm>
            <a:off x="1966297" y="4242574"/>
            <a:ext cx="3055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</a:rPr>
              <a:t>(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a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11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-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-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c</a:t>
            </a:r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  <a:sym typeface="Wingdings"/>
              </a:rPr>
              <a:t>)</a:t>
            </a:r>
            <a:r>
              <a:rPr lang="de-DE" b="1" spc="-300" dirty="0" smtClean="0">
                <a:solidFill>
                  <a:srgbClr val="FF0000"/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rgbClr val="FF0000"/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  <a:sym typeface="Wingdings"/>
              </a:rPr>
              <a:t>9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=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900227" y="781638"/>
            <a:ext cx="1696859" cy="573713"/>
            <a:chOff x="900227" y="781638"/>
            <a:chExt cx="1696859" cy="573713"/>
          </a:xfrm>
        </p:grpSpPr>
        <p:sp>
          <p:nvSpPr>
            <p:cNvPr id="2" name="Rechteck 1"/>
            <p:cNvSpPr/>
            <p:nvPr/>
          </p:nvSpPr>
          <p:spPr>
            <a:xfrm>
              <a:off x="2040192" y="980728"/>
              <a:ext cx="5453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b="1" spc="-15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CR A Extended" panose="02010509020102010303" pitchFamily="50" charset="0"/>
                </a:rPr>
                <a:t>abc</a:t>
              </a:r>
              <a:endParaRPr lang="de-DE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9" name="Rechteck 58"/>
            <p:cNvSpPr/>
            <p:nvPr/>
          </p:nvSpPr>
          <p:spPr>
            <a:xfrm>
              <a:off x="900227" y="986019"/>
              <a:ext cx="10262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b="1" spc="-1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CR A Extended" panose="02010509020102010303" pitchFamily="50" charset="0"/>
                </a:rPr>
                <a:t>1.Zahl:</a:t>
              </a:r>
              <a:endParaRPr lang="de-DE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Rechteck 74"/>
            <p:cNvSpPr/>
            <p:nvPr/>
          </p:nvSpPr>
          <p:spPr>
            <a:xfrm>
              <a:off x="2051720" y="781638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b="1" spc="-15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H</a:t>
              </a:r>
              <a:endParaRPr lang="de-DE" sz="1400" dirty="0">
                <a:solidFill>
                  <a:srgbClr val="0070C0"/>
                </a:solidFill>
              </a:endParaRPr>
            </a:p>
          </p:txBody>
        </p:sp>
        <p:sp>
          <p:nvSpPr>
            <p:cNvPr id="76" name="Rechteck 75"/>
            <p:cNvSpPr/>
            <p:nvPr/>
          </p:nvSpPr>
          <p:spPr>
            <a:xfrm>
              <a:off x="2195653" y="783099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b="1" spc="-150" dirty="0" smtClean="0">
                  <a:solidFill>
                    <a:srgbClr val="7030A0"/>
                  </a:solidFill>
                  <a:latin typeface="OCR A Extended" panose="02010509020102010303" pitchFamily="50" charset="0"/>
                </a:rPr>
                <a:t>Z</a:t>
              </a:r>
              <a:endParaRPr lang="de-DE" sz="1400" dirty="0">
                <a:solidFill>
                  <a:srgbClr val="7030A0"/>
                </a:solidFill>
              </a:endParaRPr>
            </a:p>
          </p:txBody>
        </p:sp>
        <p:sp>
          <p:nvSpPr>
            <p:cNvPr id="77" name="Rechteck 76"/>
            <p:cNvSpPr/>
            <p:nvPr/>
          </p:nvSpPr>
          <p:spPr>
            <a:xfrm>
              <a:off x="2322652" y="781638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b="1" spc="-15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E</a:t>
              </a:r>
              <a:endParaRPr lang="de-DE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897605" y="1440584"/>
            <a:ext cx="1699481" cy="548256"/>
            <a:chOff x="897605" y="1440584"/>
            <a:chExt cx="1699481" cy="548256"/>
          </a:xfrm>
        </p:grpSpPr>
        <p:sp>
          <p:nvSpPr>
            <p:cNvPr id="62" name="Rechteck 61"/>
            <p:cNvSpPr/>
            <p:nvPr/>
          </p:nvSpPr>
          <p:spPr>
            <a:xfrm>
              <a:off x="2037570" y="1614217"/>
              <a:ext cx="5453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b="1" spc="-15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CR A Extended" panose="02010509020102010303" pitchFamily="50" charset="0"/>
                </a:rPr>
                <a:t>bca</a:t>
              </a:r>
              <a:endParaRPr lang="de-DE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6" name="Rechteck 65"/>
            <p:cNvSpPr/>
            <p:nvPr/>
          </p:nvSpPr>
          <p:spPr>
            <a:xfrm>
              <a:off x="897605" y="1619508"/>
              <a:ext cx="10262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b="1" spc="-1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CR A Extended" panose="02010509020102010303" pitchFamily="50" charset="0"/>
                </a:rPr>
                <a:t>2.Zahl:</a:t>
              </a:r>
              <a:endParaRPr lang="de-DE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9" name="Rechteck 78"/>
            <p:cNvSpPr/>
            <p:nvPr/>
          </p:nvSpPr>
          <p:spPr>
            <a:xfrm>
              <a:off x="2051720" y="1447590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b="1" spc="-15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H</a:t>
              </a:r>
              <a:endParaRPr lang="de-DE" sz="1400" dirty="0">
                <a:solidFill>
                  <a:srgbClr val="0070C0"/>
                </a:solidFill>
              </a:endParaRPr>
            </a:p>
          </p:txBody>
        </p:sp>
        <p:sp>
          <p:nvSpPr>
            <p:cNvPr id="80" name="Rechteck 79"/>
            <p:cNvSpPr/>
            <p:nvPr/>
          </p:nvSpPr>
          <p:spPr>
            <a:xfrm>
              <a:off x="2187186" y="1440584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b="1" spc="-150" dirty="0" smtClean="0">
                  <a:solidFill>
                    <a:srgbClr val="7030A0"/>
                  </a:solidFill>
                  <a:latin typeface="OCR A Extended" panose="02010509020102010303" pitchFamily="50" charset="0"/>
                </a:rPr>
                <a:t>Z</a:t>
              </a:r>
              <a:endParaRPr lang="de-DE" sz="1400" dirty="0">
                <a:solidFill>
                  <a:srgbClr val="7030A0"/>
                </a:solidFill>
              </a:endParaRPr>
            </a:p>
          </p:txBody>
        </p:sp>
        <p:sp>
          <p:nvSpPr>
            <p:cNvPr id="81" name="Rechteck 80"/>
            <p:cNvSpPr/>
            <p:nvPr/>
          </p:nvSpPr>
          <p:spPr>
            <a:xfrm>
              <a:off x="2322652" y="1447590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b="1" spc="-15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E</a:t>
              </a:r>
              <a:endParaRPr lang="de-DE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" name="Geschweifte Klammer rechts 4"/>
          <p:cNvSpPr/>
          <p:nvPr/>
        </p:nvSpPr>
        <p:spPr>
          <a:xfrm rot="5400000">
            <a:off x="3316468" y="3418291"/>
            <a:ext cx="213893" cy="2641173"/>
          </a:xfrm>
          <a:prstGeom prst="rightBrace">
            <a:avLst>
              <a:gd name="adj1" fmla="val 71667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3082574" y="4887901"/>
            <a:ext cx="6846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</a:rPr>
              <a:t>n </a:t>
            </a:r>
            <a:r>
              <a:rPr lang="de-DE" b="1" spc="-300" dirty="0">
                <a:solidFill>
                  <a:srgbClr val="FF0000"/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rgbClr val="FF0000"/>
                </a:solidFill>
                <a:latin typeface="OCR A Extended" panose="02010509020102010303" pitchFamily="50" charset="0"/>
                <a:sym typeface="Wingdings"/>
              </a:rPr>
              <a:t>9</a:t>
            </a:r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</a:rPr>
              <a:t> 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90" name="Rechteck 89"/>
          <p:cNvSpPr/>
          <p:nvPr/>
        </p:nvSpPr>
        <p:spPr>
          <a:xfrm>
            <a:off x="4331905" y="4886584"/>
            <a:ext cx="3120415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55600" indent="-355600"/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  <a:sym typeface="Wingdings"/>
              </a:rPr>
              <a:t> Jedes Vielfache von 9 besitzt eine durch 9 teilbare Quersumme.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2077121" y="3251396"/>
            <a:ext cx="5094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a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100 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 +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c </a:t>
            </a:r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  <a:sym typeface="Wingdings"/>
              </a:rPr>
              <a:t>–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100 </a:t>
            </a:r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  <a:sym typeface="Wingdings"/>
              </a:rPr>
              <a:t>-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c</a:t>
            </a:r>
            <a:r>
              <a:rPr lang="de-DE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</a:t>
            </a:r>
            <a:r>
              <a:rPr lang="de-DE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10 </a:t>
            </a:r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  <a:sym typeface="Wingdings"/>
              </a:rPr>
              <a:t>-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a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  <a:sym typeface="Wingdings"/>
              </a:rPr>
              <a:t>=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23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7" grpId="0"/>
      <p:bldP spid="68" grpId="0"/>
      <p:bldP spid="69" grpId="0"/>
      <p:bldP spid="3" grpId="0"/>
      <p:bldP spid="72" grpId="0"/>
      <p:bldP spid="74" grpId="0"/>
      <p:bldP spid="5" grpId="0" animBg="1"/>
      <p:bldP spid="82" grpId="0"/>
      <p:bldP spid="90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uppieren 47"/>
          <p:cNvGrpSpPr/>
          <p:nvPr/>
        </p:nvGrpSpPr>
        <p:grpSpPr>
          <a:xfrm>
            <a:off x="-2644" y="-99392"/>
            <a:ext cx="9146646" cy="6847460"/>
            <a:chOff x="-2644" y="6281"/>
            <a:chExt cx="9146646" cy="6847460"/>
          </a:xfrm>
        </p:grpSpPr>
        <p:sp>
          <p:nvSpPr>
            <p:cNvPr id="51" name="Textfeld 50"/>
            <p:cNvSpPr txBox="1"/>
            <p:nvPr/>
          </p:nvSpPr>
          <p:spPr>
            <a:xfrm>
              <a:off x="-2644" y="7248"/>
              <a:ext cx="8247052" cy="8156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 indent="-177800">
                <a:spcBef>
                  <a:spcPts val="600"/>
                </a:spcBef>
              </a:pP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2. </a:t>
              </a: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Der Zauber der </a:t>
              </a: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Spiegelzahlen</a:t>
              </a:r>
              <a:endParaRPr lang="de-DE" sz="3000" b="1" spc="-300" dirty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/>
              <a:endParaRPr lang="de-DE" sz="8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8" name="Picture 2" descr="https://openclipart.org/image/300px/svg_to_png/122473/modern-mobi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85398">
            <a:off x="568875" y="5834601"/>
            <a:ext cx="661402" cy="10238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4306219" y="1168737"/>
            <a:ext cx="2919278" cy="394575"/>
            <a:chOff x="4306219" y="1168737"/>
            <a:chExt cx="2919278" cy="394575"/>
          </a:xfrm>
        </p:grpSpPr>
        <p:pic>
          <p:nvPicPr>
            <p:cNvPr id="39" name="Grafik 3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306219" y="1203312"/>
              <a:ext cx="228571" cy="360000"/>
            </a:xfrm>
            <a:prstGeom prst="rect">
              <a:avLst/>
            </a:prstGeom>
          </p:spPr>
        </p:pic>
        <p:pic>
          <p:nvPicPr>
            <p:cNvPr id="40" name="Grafik 3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534772" y="1200533"/>
              <a:ext cx="198486" cy="3600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751229" y="1197480"/>
              <a:ext cx="234782" cy="360000"/>
            </a:xfrm>
            <a:prstGeom prst="rect">
              <a:avLst/>
            </a:prstGeom>
          </p:spPr>
        </p:pic>
        <p:pic>
          <p:nvPicPr>
            <p:cNvPr id="42" name="Grafik 4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985992" y="1194441"/>
              <a:ext cx="232308" cy="360000"/>
            </a:xfrm>
            <a:prstGeom prst="rect">
              <a:avLst/>
            </a:prstGeom>
          </p:spPr>
        </p:pic>
        <p:pic>
          <p:nvPicPr>
            <p:cNvPr id="43" name="Grafik 4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458249" y="1188279"/>
              <a:ext cx="234782" cy="360000"/>
            </a:xfrm>
            <a:prstGeom prst="rect">
              <a:avLst/>
            </a:prstGeom>
          </p:spPr>
        </p:pic>
        <p:pic>
          <p:nvPicPr>
            <p:cNvPr id="44" name="Grafik 4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701476" y="1184973"/>
              <a:ext cx="256342" cy="360000"/>
            </a:xfrm>
            <a:prstGeom prst="rect">
              <a:avLst/>
            </a:prstGeom>
          </p:spPr>
        </p:pic>
        <p:pic>
          <p:nvPicPr>
            <p:cNvPr id="45" name="Grafik 4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949330" y="1181562"/>
              <a:ext cx="285000" cy="360000"/>
            </a:xfrm>
            <a:prstGeom prst="rect">
              <a:avLst/>
            </a:prstGeom>
          </p:spPr>
        </p:pic>
        <p:pic>
          <p:nvPicPr>
            <p:cNvPr id="46" name="Grafik 45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4831" b="16517"/>
            <a:stretch/>
          </p:blipFill>
          <p:spPr>
            <a:xfrm rot="21555264">
              <a:off x="6251240" y="1177978"/>
              <a:ext cx="231939" cy="360000"/>
            </a:xfrm>
            <a:prstGeom prst="rect">
              <a:avLst/>
            </a:prstGeom>
          </p:spPr>
        </p:pic>
        <p:pic>
          <p:nvPicPr>
            <p:cNvPr id="47" name="Grafik 4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483163" y="1175284"/>
              <a:ext cx="217540" cy="360000"/>
            </a:xfrm>
            <a:prstGeom prst="rect">
              <a:avLst/>
            </a:prstGeom>
          </p:spPr>
        </p:pic>
        <p:pic>
          <p:nvPicPr>
            <p:cNvPr id="49" name="Grafik 4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703616" y="1172133"/>
              <a:ext cx="260952" cy="360000"/>
            </a:xfrm>
            <a:prstGeom prst="rect">
              <a:avLst/>
            </a:prstGeom>
          </p:spPr>
        </p:pic>
        <p:pic>
          <p:nvPicPr>
            <p:cNvPr id="50" name="Grafik 4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964545" y="1168737"/>
              <a:ext cx="260952" cy="360000"/>
            </a:xfrm>
            <a:prstGeom prst="rect">
              <a:avLst/>
            </a:prstGeom>
          </p:spPr>
        </p:pic>
      </p:grpSp>
      <p:sp>
        <p:nvSpPr>
          <p:cNvPr id="92" name="Rechteck 91"/>
          <p:cNvSpPr/>
          <p:nvPr/>
        </p:nvSpPr>
        <p:spPr>
          <a:xfrm>
            <a:off x="1400704" y="1052736"/>
            <a:ext cx="2609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Wähle </a:t>
            </a:r>
            <a:r>
              <a:rPr lang="de-DE" b="1" spc="-150" dirty="0" smtClean="0">
                <a:solidFill>
                  <a:schemeClr val="accent5">
                    <a:lumMod val="75000"/>
                  </a:schemeClr>
                </a:solidFill>
                <a:latin typeface="OCR A Extended" panose="02010509020102010303" pitchFamily="50" charset="0"/>
              </a:rPr>
              <a:t>drei beliebige Ziffern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(ohne 0)!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1380124" y="1844824"/>
            <a:ext cx="4004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Bilde daraus die </a:t>
            </a:r>
            <a:r>
              <a:rPr lang="de-DE" b="1" spc="-150" dirty="0" smtClean="0">
                <a:solidFill>
                  <a:schemeClr val="accent5">
                    <a:lumMod val="75000"/>
                  </a:schemeClr>
                </a:solidFill>
                <a:latin typeface="OCR A Extended" panose="02010509020102010303" pitchFamily="50" charset="0"/>
              </a:rPr>
              <a:t>größte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und die </a:t>
            </a:r>
            <a:r>
              <a:rPr lang="de-DE" b="1" spc="-150" dirty="0" smtClean="0">
                <a:solidFill>
                  <a:schemeClr val="accent5">
                    <a:lumMod val="75000"/>
                  </a:schemeClr>
                </a:solidFill>
                <a:latin typeface="OCR A Extended" panose="02010509020102010303" pitchFamily="50" charset="0"/>
              </a:rPr>
              <a:t>kleinste dreistellige Zahl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4" name="Rechteck 93"/>
          <p:cNvSpPr/>
          <p:nvPr/>
        </p:nvSpPr>
        <p:spPr>
          <a:xfrm>
            <a:off x="1400704" y="2636912"/>
            <a:ext cx="39337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rgbClr val="00B050"/>
                </a:solidFill>
                <a:latin typeface="OCR A Extended" panose="02010509020102010303" pitchFamily="50" charset="0"/>
              </a:rPr>
              <a:t>Subtrahiere 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die kleinere von der größeren Zahl!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5" name="Grafik 9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35097"/>
            <a:ext cx="835001" cy="10797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0" name="Rechteck 109"/>
          <p:cNvSpPr/>
          <p:nvPr/>
        </p:nvSpPr>
        <p:spPr>
          <a:xfrm>
            <a:off x="1411792" y="3465850"/>
            <a:ext cx="326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Bilde die </a:t>
            </a:r>
            <a:r>
              <a:rPr lang="de-DE" b="1" spc="-150" dirty="0" smtClean="0">
                <a:solidFill>
                  <a:srgbClr val="7030A0"/>
                </a:solidFill>
                <a:latin typeface="OCR A Extended" panose="02010509020102010303" pitchFamily="50" charset="0"/>
              </a:rPr>
              <a:t>Spiegelzahl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des Ergebnisses!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1" name="Textfeld 110"/>
          <p:cNvSpPr txBox="1"/>
          <p:nvPr/>
        </p:nvSpPr>
        <p:spPr>
          <a:xfrm>
            <a:off x="840620" y="1159901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840246" y="1951989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827584" y="2744078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4" name="Textfeld 123"/>
          <p:cNvSpPr txBox="1"/>
          <p:nvPr/>
        </p:nvSpPr>
        <p:spPr>
          <a:xfrm>
            <a:off x="840848" y="3573016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3" name="Grafik 72"/>
          <p:cNvPicPr>
            <a:picLocks noChangeAspect="1"/>
          </p:cNvPicPr>
          <p:nvPr/>
        </p:nvPicPr>
        <p:blipFill>
          <a:blip r:embed="rId1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7092303" y="2097544"/>
            <a:ext cx="158788" cy="288000"/>
          </a:xfrm>
          <a:prstGeom prst="rect">
            <a:avLst/>
          </a:prstGeom>
        </p:spPr>
      </p:pic>
      <p:pic>
        <p:nvPicPr>
          <p:cNvPr id="84" name="Grafik 83"/>
          <p:cNvPicPr>
            <a:picLocks noChangeAspect="1"/>
          </p:cNvPicPr>
          <p:nvPr/>
        </p:nvPicPr>
        <p:blipFill>
          <a:blip r:embed="rId1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776861" y="2097994"/>
            <a:ext cx="205074" cy="288000"/>
          </a:xfrm>
          <a:prstGeom prst="rect">
            <a:avLst/>
          </a:prstGeom>
        </p:spPr>
      </p:pic>
      <p:pic>
        <p:nvPicPr>
          <p:cNvPr id="85" name="Grafik 84"/>
          <p:cNvPicPr>
            <a:picLocks noChangeAspect="1"/>
          </p:cNvPicPr>
          <p:nvPr/>
        </p:nvPicPr>
        <p:blipFill rotWithShape="1">
          <a:blip r:embed="rId1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31" b="16517"/>
          <a:stretch/>
        </p:blipFill>
        <p:spPr>
          <a:xfrm rot="21555264">
            <a:off x="6501439" y="2097803"/>
            <a:ext cx="185551" cy="288000"/>
          </a:xfrm>
          <a:prstGeom prst="rect">
            <a:avLst/>
          </a:prstGeom>
        </p:spPr>
      </p:pic>
      <p:pic>
        <p:nvPicPr>
          <p:cNvPr id="86" name="Grafik 85"/>
          <p:cNvPicPr>
            <a:picLocks noChangeAspect="1"/>
          </p:cNvPicPr>
          <p:nvPr/>
        </p:nvPicPr>
        <p:blipFill>
          <a:blip r:embed="rId1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464872" y="2635185"/>
            <a:ext cx="158788" cy="288000"/>
          </a:xfrm>
          <a:prstGeom prst="rect">
            <a:avLst/>
          </a:prstGeom>
        </p:spPr>
      </p:pic>
      <p:pic>
        <p:nvPicPr>
          <p:cNvPr id="87" name="Grafik 86"/>
          <p:cNvPicPr>
            <a:picLocks noChangeAspect="1"/>
          </p:cNvPicPr>
          <p:nvPr/>
        </p:nvPicPr>
        <p:blipFill>
          <a:blip r:embed="rId1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760426" y="2635635"/>
            <a:ext cx="205074" cy="288000"/>
          </a:xfrm>
          <a:prstGeom prst="rect">
            <a:avLst/>
          </a:prstGeom>
        </p:spPr>
      </p:pic>
      <p:pic>
        <p:nvPicPr>
          <p:cNvPr id="88" name="Grafik 87"/>
          <p:cNvPicPr>
            <a:picLocks noChangeAspect="1"/>
          </p:cNvPicPr>
          <p:nvPr/>
        </p:nvPicPr>
        <p:blipFill rotWithShape="1">
          <a:blip r:embed="rId1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31" b="16517"/>
          <a:stretch/>
        </p:blipFill>
        <p:spPr>
          <a:xfrm rot="21555264">
            <a:off x="7099681" y="2635762"/>
            <a:ext cx="185551" cy="288000"/>
          </a:xfrm>
          <a:prstGeom prst="rect">
            <a:avLst/>
          </a:prstGeom>
        </p:spPr>
      </p:pic>
      <p:sp>
        <p:nvSpPr>
          <p:cNvPr id="89" name="Minus 88"/>
          <p:cNvSpPr/>
          <p:nvPr/>
        </p:nvSpPr>
        <p:spPr>
          <a:xfrm>
            <a:off x="6100056" y="2712933"/>
            <a:ext cx="216000" cy="144000"/>
          </a:xfrm>
          <a:prstGeom prst="mathMinus">
            <a:avLst>
              <a:gd name="adj1" fmla="val 11169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 Verbindung 90"/>
          <p:cNvCxnSpPr/>
          <p:nvPr/>
        </p:nvCxnSpPr>
        <p:spPr>
          <a:xfrm>
            <a:off x="6014517" y="3046571"/>
            <a:ext cx="1365795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Grafik 9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423170" y="3202728"/>
            <a:ext cx="185846" cy="288000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7063224" y="3213286"/>
            <a:ext cx="205074" cy="288000"/>
          </a:xfrm>
          <a:prstGeom prst="rect">
            <a:avLst/>
          </a:prstGeom>
        </p:spPr>
      </p:pic>
      <p:pic>
        <p:nvPicPr>
          <p:cNvPr id="98" name="Grafik 97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56"/>
          <a:stretch/>
        </p:blipFill>
        <p:spPr>
          <a:xfrm>
            <a:off x="6782415" y="3212951"/>
            <a:ext cx="166180" cy="288000"/>
          </a:xfrm>
          <a:prstGeom prst="rect">
            <a:avLst/>
          </a:prstGeom>
        </p:spPr>
      </p:pic>
      <p:pic>
        <p:nvPicPr>
          <p:cNvPr id="99" name="Grafik 98"/>
          <p:cNvPicPr>
            <a:picLocks noChangeAspect="1"/>
          </p:cNvPicPr>
          <p:nvPr/>
        </p:nvPicPr>
        <p:blipFill>
          <a:blip r:embed="rId1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7065246" y="3713364"/>
            <a:ext cx="185846" cy="288000"/>
          </a:xfrm>
          <a:prstGeom prst="rect">
            <a:avLst/>
          </a:prstGeom>
        </p:spPr>
      </p:pic>
      <p:pic>
        <p:nvPicPr>
          <p:cNvPr id="100" name="Grafik 99"/>
          <p:cNvPicPr>
            <a:picLocks noChangeAspect="1"/>
          </p:cNvPicPr>
          <p:nvPr/>
        </p:nvPicPr>
        <p:blipFill>
          <a:blip r:embed="rId1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55264">
            <a:off x="6418589" y="3702845"/>
            <a:ext cx="205074" cy="288000"/>
          </a:xfrm>
          <a:prstGeom prst="rect">
            <a:avLst/>
          </a:prstGeom>
        </p:spPr>
      </p:pic>
      <p:pic>
        <p:nvPicPr>
          <p:cNvPr id="101" name="Grafik 100"/>
          <p:cNvPicPr>
            <a:picLocks noChangeAspect="1"/>
          </p:cNvPicPr>
          <p:nvPr/>
        </p:nvPicPr>
        <p:blipFill rotWithShape="1">
          <a:blip r:embed="rId1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56"/>
          <a:stretch/>
        </p:blipFill>
        <p:spPr>
          <a:xfrm>
            <a:off x="6765211" y="3712167"/>
            <a:ext cx="166180" cy="288000"/>
          </a:xfrm>
          <a:prstGeom prst="rect">
            <a:avLst/>
          </a:prstGeom>
        </p:spPr>
      </p:pic>
      <p:cxnSp>
        <p:nvCxnSpPr>
          <p:cNvPr id="103" name="Gerade Verbindung 102"/>
          <p:cNvCxnSpPr/>
          <p:nvPr/>
        </p:nvCxnSpPr>
        <p:spPr>
          <a:xfrm>
            <a:off x="6005958" y="4149080"/>
            <a:ext cx="1365795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us 3"/>
          <p:cNvSpPr/>
          <p:nvPr/>
        </p:nvSpPr>
        <p:spPr>
          <a:xfrm>
            <a:off x="6064056" y="3720846"/>
            <a:ext cx="252000" cy="252000"/>
          </a:xfrm>
          <a:prstGeom prst="mathPlus">
            <a:avLst>
              <a:gd name="adj1" fmla="val 5002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/>
          <p:cNvSpPr/>
          <p:nvPr/>
        </p:nvSpPr>
        <p:spPr>
          <a:xfrm>
            <a:off x="1411792" y="4371747"/>
            <a:ext cx="4044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spc="-150" dirty="0" smtClean="0">
                <a:solidFill>
                  <a:srgbClr val="FF0000"/>
                </a:solidFill>
                <a:latin typeface="OCR A Extended" panose="02010509020102010303" pitchFamily="50" charset="0"/>
              </a:rPr>
              <a:t>Addiere</a:t>
            </a:r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 diese beiden Zahlen!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" name="Textfeld 104"/>
          <p:cNvSpPr txBox="1"/>
          <p:nvPr/>
        </p:nvSpPr>
        <p:spPr>
          <a:xfrm>
            <a:off x="840848" y="4371747"/>
            <a:ext cx="432000" cy="43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endParaRPr lang="de-DE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 descr="https://openclipart.org/image/300px/svg_to_png/183452/Top-Secret-glossy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95003">
            <a:off x="6004264" y="4384811"/>
            <a:ext cx="602780" cy="40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openclipart.org/image/300px/svg_to_png/170725/MathematicLogo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056" y="4495500"/>
            <a:ext cx="1245457" cy="77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9" name="Gruppieren 108"/>
          <p:cNvGrpSpPr/>
          <p:nvPr/>
        </p:nvGrpSpPr>
        <p:grpSpPr>
          <a:xfrm>
            <a:off x="4309369" y="1167685"/>
            <a:ext cx="2919278" cy="394575"/>
            <a:chOff x="4306219" y="1168737"/>
            <a:chExt cx="2919278" cy="394575"/>
          </a:xfrm>
        </p:grpSpPr>
        <p:pic>
          <p:nvPicPr>
            <p:cNvPr id="139" name="Grafik 138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306219" y="1203312"/>
              <a:ext cx="228571" cy="360000"/>
            </a:xfrm>
            <a:prstGeom prst="rect">
              <a:avLst/>
            </a:prstGeom>
          </p:spPr>
        </p:pic>
        <p:pic>
          <p:nvPicPr>
            <p:cNvPr id="140" name="Grafik 139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534772" y="1200533"/>
              <a:ext cx="198486" cy="360000"/>
            </a:xfrm>
            <a:prstGeom prst="rect">
              <a:avLst/>
            </a:prstGeom>
          </p:spPr>
        </p:pic>
        <p:pic>
          <p:nvPicPr>
            <p:cNvPr id="141" name="Grafik 140"/>
            <p:cNvPicPr>
              <a:picLocks noChangeAspect="1"/>
            </p:cNvPicPr>
            <p:nvPr/>
          </p:nvPicPr>
          <p:blipFill>
            <a:blip r:embed="rId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751229" y="1197480"/>
              <a:ext cx="234782" cy="360000"/>
            </a:xfrm>
            <a:prstGeom prst="rect">
              <a:avLst/>
            </a:prstGeom>
          </p:spPr>
        </p:pic>
        <p:pic>
          <p:nvPicPr>
            <p:cNvPr id="142" name="Grafik 141"/>
            <p:cNvPicPr>
              <a:picLocks noChangeAspect="1"/>
            </p:cNvPicPr>
            <p:nvPr/>
          </p:nvPicPr>
          <p:blipFill>
            <a:blip r:embed="rId7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4985992" y="1194441"/>
              <a:ext cx="232308" cy="360000"/>
            </a:xfrm>
            <a:prstGeom prst="rect">
              <a:avLst/>
            </a:prstGeom>
          </p:spPr>
        </p:pic>
        <p:pic>
          <p:nvPicPr>
            <p:cNvPr id="143" name="Grafik 142"/>
            <p:cNvPicPr>
              <a:picLocks noChangeAspect="1"/>
            </p:cNvPicPr>
            <p:nvPr/>
          </p:nvPicPr>
          <p:blipFill>
            <a:blip r:embed="rId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458249" y="1188279"/>
              <a:ext cx="234782" cy="360000"/>
            </a:xfrm>
            <a:prstGeom prst="rect">
              <a:avLst/>
            </a:prstGeom>
          </p:spPr>
        </p:pic>
        <p:pic>
          <p:nvPicPr>
            <p:cNvPr id="144" name="Grafik 143"/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701476" y="1184973"/>
              <a:ext cx="256342" cy="360000"/>
            </a:xfrm>
            <a:prstGeom prst="rect">
              <a:avLst/>
            </a:prstGeom>
          </p:spPr>
        </p:pic>
        <p:pic>
          <p:nvPicPr>
            <p:cNvPr id="145" name="Grafik 144"/>
            <p:cNvPicPr>
              <a:picLocks noChangeAspect="1"/>
            </p:cNvPicPr>
            <p:nvPr/>
          </p:nvPicPr>
          <p:blipFill>
            <a:blip r:embed="rId9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5949330" y="1181562"/>
              <a:ext cx="285000" cy="360000"/>
            </a:xfrm>
            <a:prstGeom prst="rect">
              <a:avLst/>
            </a:prstGeom>
          </p:spPr>
        </p:pic>
        <p:pic>
          <p:nvPicPr>
            <p:cNvPr id="146" name="Grafik 145"/>
            <p:cNvPicPr>
              <a:picLocks noChangeAspect="1"/>
            </p:cNvPicPr>
            <p:nvPr/>
          </p:nvPicPr>
          <p:blipFill rotWithShape="1">
            <a:blip r:embed="rId1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4831" b="16517"/>
            <a:stretch/>
          </p:blipFill>
          <p:spPr>
            <a:xfrm rot="21555264">
              <a:off x="6251240" y="1177978"/>
              <a:ext cx="231939" cy="360000"/>
            </a:xfrm>
            <a:prstGeom prst="rect">
              <a:avLst/>
            </a:prstGeom>
          </p:spPr>
        </p:pic>
        <p:pic>
          <p:nvPicPr>
            <p:cNvPr id="147" name="Grafik 146"/>
            <p:cNvPicPr>
              <a:picLocks noChangeAspect="1"/>
            </p:cNvPicPr>
            <p:nvPr/>
          </p:nvPicPr>
          <p:blipFill>
            <a:blip r:embed="rId11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483163" y="1175284"/>
              <a:ext cx="217540" cy="360000"/>
            </a:xfrm>
            <a:prstGeom prst="rect">
              <a:avLst/>
            </a:prstGeom>
          </p:spPr>
        </p:pic>
        <p:pic>
          <p:nvPicPr>
            <p:cNvPr id="148" name="Grafik 147"/>
            <p:cNvPicPr>
              <a:picLocks noChangeAspect="1"/>
            </p:cNvPicPr>
            <p:nvPr/>
          </p:nvPicPr>
          <p:blipFill>
            <a:blip r:embed="rId1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703616" y="1172133"/>
              <a:ext cx="260952" cy="360000"/>
            </a:xfrm>
            <a:prstGeom prst="rect">
              <a:avLst/>
            </a:prstGeom>
          </p:spPr>
        </p:pic>
        <p:pic>
          <p:nvPicPr>
            <p:cNvPr id="149" name="Grafik 148"/>
            <p:cNvPicPr>
              <a:picLocks noChangeAspect="1"/>
            </p:cNvPicPr>
            <p:nvPr/>
          </p:nvPicPr>
          <p:blipFill>
            <a:blip r:embed="rId1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555264">
              <a:off x="6964545" y="1168737"/>
              <a:ext cx="260952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997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4" grpId="0"/>
      <p:bldP spid="110" grpId="0"/>
      <p:bldP spid="111" grpId="0" animBg="1"/>
      <p:bldP spid="112" grpId="0" animBg="1"/>
      <p:bldP spid="116" grpId="0" animBg="1"/>
      <p:bldP spid="124" grpId="0" animBg="1"/>
      <p:bldP spid="89" grpId="0" animBg="1"/>
      <p:bldP spid="4" grpId="0" animBg="1"/>
      <p:bldP spid="104" grpId="0"/>
      <p:bldP spid="1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uppieren 47"/>
          <p:cNvGrpSpPr/>
          <p:nvPr/>
        </p:nvGrpSpPr>
        <p:grpSpPr>
          <a:xfrm>
            <a:off x="-2644" y="-99392"/>
            <a:ext cx="9146646" cy="6847460"/>
            <a:chOff x="-2644" y="6281"/>
            <a:chExt cx="9146646" cy="6847460"/>
          </a:xfrm>
        </p:grpSpPr>
        <p:sp>
          <p:nvSpPr>
            <p:cNvPr id="51" name="Textfeld 50"/>
            <p:cNvSpPr txBox="1"/>
            <p:nvPr/>
          </p:nvSpPr>
          <p:spPr>
            <a:xfrm>
              <a:off x="-2644" y="7248"/>
              <a:ext cx="8247052" cy="81560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 indent="-271463">
                <a:spcBef>
                  <a:spcPts val="600"/>
                </a:spcBef>
              </a:pP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2. </a:t>
              </a:r>
              <a:r>
                <a:rPr lang="de-DE" sz="3000" b="1" spc="-300" dirty="0">
                  <a:solidFill>
                    <a:srgbClr val="FF00FF"/>
                  </a:solidFill>
                  <a:latin typeface="OCR A Extended" panose="02010509020102010303" pitchFamily="50" charset="0"/>
                </a:rPr>
                <a:t>Der Zauber der </a:t>
              </a:r>
              <a:r>
                <a:rPr lang="de-DE" sz="30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Spiegelzahlen </a:t>
              </a:r>
              <a:r>
                <a:rPr lang="de-DE" sz="2400" b="1" spc="-30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(Erklärung)</a:t>
              </a:r>
            </a:p>
            <a:p>
              <a:pPr marL="449263"/>
              <a:endParaRPr lang="de-DE" sz="800" b="1" spc="-300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52" name="Grafik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8" name="Picture 2" descr="https://openclipart.org/image/300px/svg_to_png/122473/modern-mobi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85398">
            <a:off x="568875" y="5834601"/>
            <a:ext cx="661402" cy="10238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35097"/>
            <a:ext cx="835001" cy="10797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950304"/>
              </p:ext>
            </p:extLst>
          </p:nvPr>
        </p:nvGraphicFramePr>
        <p:xfrm>
          <a:off x="899577" y="1412776"/>
          <a:ext cx="6840775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91"/>
                <a:gridCol w="936104"/>
                <a:gridCol w="1440160"/>
                <a:gridCol w="1440160"/>
                <a:gridCol w="1440160"/>
              </a:tblGrid>
              <a:tr h="432048"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T</a:t>
                      </a:r>
                      <a:endParaRPr lang="de-D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H</a:t>
                      </a:r>
                      <a:endParaRPr lang="de-D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Z</a:t>
                      </a:r>
                      <a:endParaRPr lang="de-D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E</a:t>
                      </a:r>
                      <a:endParaRPr lang="de-D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de-DE" sz="160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Größte Zahl</a:t>
                      </a:r>
                      <a:endParaRPr lang="de-DE" sz="1600" spc="-1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a</a:t>
                      </a:r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b</a:t>
                      </a:r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c</a:t>
                      </a:r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de-DE" sz="160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Kleinste Zahl</a:t>
                      </a:r>
                      <a:endParaRPr lang="de-DE" sz="1600" spc="-1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c</a:t>
                      </a:r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b</a:t>
                      </a:r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a</a:t>
                      </a:r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de-DE" sz="16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OCR A Extended" panose="02010509020102010303" pitchFamily="50" charset="0"/>
                        </a:rPr>
                        <a:t>Differenz</a:t>
                      </a:r>
                      <a:endParaRPr lang="de-DE" sz="1600" b="1" spc="-15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pc="-3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a - c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0</a:t>
                      </a:r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c - a</a:t>
                      </a:r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de-DE" sz="16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OCR A Extended" panose="02010509020102010303" pitchFamily="50" charset="0"/>
                        </a:rPr>
                        <a:t>=</a:t>
                      </a:r>
                      <a:endParaRPr lang="de-DE" sz="1600" spc="-1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a - c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spc="-300" dirty="0" smtClean="0">
                          <a:solidFill>
                            <a:srgbClr val="00B050"/>
                          </a:solidFill>
                          <a:latin typeface="OCR A Extended" panose="02010509020102010303" pitchFamily="50" charset="0"/>
                        </a:rPr>
                        <a:t>-1</a:t>
                      </a:r>
                      <a:endParaRPr lang="de-DE" b="1" spc="-300" dirty="0">
                        <a:solidFill>
                          <a:srgbClr val="00B050"/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00B050"/>
                          </a:solidFill>
                          <a:latin typeface="OCR A Extended" panose="02010509020102010303" pitchFamily="50" charset="0"/>
                        </a:rPr>
                        <a:t>10</a:t>
                      </a:r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 + c - a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OCR A Extended" panose="02010509020102010303" pitchFamily="50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a – c </a:t>
                      </a:r>
                      <a:r>
                        <a:rPr lang="de-DE" b="1" spc="-300" dirty="0" smtClean="0">
                          <a:solidFill>
                            <a:srgbClr val="0070C0"/>
                          </a:solidFill>
                          <a:latin typeface="OCR A Extended" panose="02010509020102010303" pitchFamily="50" charset="0"/>
                        </a:rPr>
                        <a:t>- 1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spc="-300" dirty="0" smtClean="0">
                          <a:solidFill>
                            <a:srgbClr val="0070C0"/>
                          </a:solidFill>
                          <a:latin typeface="OCR A Extended" panose="02010509020102010303" pitchFamily="50" charset="0"/>
                        </a:rPr>
                        <a:t>9</a:t>
                      </a:r>
                      <a:endParaRPr lang="de-DE" b="1" spc="-300" dirty="0">
                        <a:solidFill>
                          <a:srgbClr val="0070C0"/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00B050"/>
                          </a:solidFill>
                          <a:latin typeface="OCR A Extended" panose="02010509020102010303" pitchFamily="50" charset="0"/>
                        </a:rPr>
                        <a:t>10</a:t>
                      </a:r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 + c - a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de-DE" sz="16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OCR A Extended" panose="02010509020102010303" pitchFamily="50" charset="0"/>
                        </a:rPr>
                        <a:t>Spiegelzahl</a:t>
                      </a:r>
                      <a:endParaRPr lang="de-DE" sz="1600" b="1" spc="-15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pc="-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00B050"/>
                          </a:solidFill>
                          <a:latin typeface="OCR A Extended" panose="02010509020102010303" pitchFamily="50" charset="0"/>
                        </a:rPr>
                        <a:t>10</a:t>
                      </a:r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 + c - a</a:t>
                      </a:r>
                      <a:endParaRPr lang="de-DE" spc="-3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0070C0"/>
                          </a:solidFill>
                          <a:latin typeface="OCR A Extended" panose="02010509020102010303" pitchFamily="50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pc="-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CR A Extended" panose="02010509020102010303" pitchFamily="50" charset="0"/>
                        </a:rPr>
                        <a:t>a – c </a:t>
                      </a:r>
                      <a:r>
                        <a:rPr lang="de-DE" b="1" spc="-300" dirty="0" smtClean="0">
                          <a:solidFill>
                            <a:srgbClr val="0070C0"/>
                          </a:solidFill>
                          <a:latin typeface="OCR A Extended" panose="02010509020102010303" pitchFamily="50" charset="0"/>
                        </a:rPr>
                        <a:t>- 1</a:t>
                      </a:r>
                      <a:endParaRPr lang="de-DE" b="1" spc="-300" dirty="0" smtClean="0">
                        <a:solidFill>
                          <a:srgbClr val="0070C0"/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de-DE" sz="1600" b="1" spc="-150" dirty="0" smtClean="0">
                          <a:solidFill>
                            <a:srgbClr val="7030A0"/>
                          </a:solidFill>
                          <a:latin typeface="OCR A Extended" panose="02010509020102010303" pitchFamily="50" charset="0"/>
                        </a:rPr>
                        <a:t>Summe</a:t>
                      </a:r>
                      <a:endParaRPr lang="de-DE" sz="1600" b="1" spc="-150" dirty="0">
                        <a:solidFill>
                          <a:srgbClr val="7030A0"/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pc="-300" dirty="0">
                        <a:solidFill>
                          <a:srgbClr val="7030A0"/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7030A0"/>
                          </a:solidFill>
                          <a:latin typeface="OCR A Extended" panose="02010509020102010303" pitchFamily="50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7030A0"/>
                          </a:solidFill>
                          <a:latin typeface="OCR A Extended" panose="02010509020102010303" pitchFamily="50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7030A0"/>
                          </a:solidFill>
                          <a:latin typeface="OCR A Extended" panose="02010509020102010303" pitchFamily="50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endParaRPr lang="de-DE" spc="-1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spc="-300" dirty="0" smtClean="0">
                          <a:solidFill>
                            <a:srgbClr val="FF0000"/>
                          </a:solidFill>
                          <a:latin typeface="OCR A Extended" panose="02010509020102010303" pitchFamily="50" charset="0"/>
                        </a:rPr>
                        <a:t>1</a:t>
                      </a:r>
                      <a:endParaRPr lang="de-DE" b="1" spc="-300" dirty="0">
                        <a:solidFill>
                          <a:srgbClr val="FF0000"/>
                        </a:solidFill>
                        <a:latin typeface="OCR A Extended" panose="02010509020102010303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FF0000"/>
                          </a:solidFill>
                          <a:latin typeface="OCR A Extended" panose="02010509020102010303" pitchFamily="50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FF0000"/>
                          </a:solidFill>
                          <a:latin typeface="OCR A Extended" panose="02010509020102010303" pitchFamily="50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pc="-300" dirty="0" smtClean="0">
                          <a:solidFill>
                            <a:srgbClr val="FF0000"/>
                          </a:solidFill>
                          <a:latin typeface="OCR A Extended" panose="02010509020102010303" pitchFamily="50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813036" y="908720"/>
            <a:ext cx="4633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CR A Extended" panose="02010509020102010303" pitchFamily="50" charset="0"/>
              </a:rPr>
              <a:t>Gegeben: Zahlen a, b, c mit a &gt; b &gt; c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3491880" y="1916832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/>
          <p:cNvSpPr/>
          <p:nvPr/>
        </p:nvSpPr>
        <p:spPr>
          <a:xfrm>
            <a:off x="4927766" y="1916832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/>
          <p:cNvSpPr/>
          <p:nvPr/>
        </p:nvSpPr>
        <p:spPr>
          <a:xfrm>
            <a:off x="6364479" y="1916832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Rechteck 84"/>
          <p:cNvSpPr/>
          <p:nvPr/>
        </p:nvSpPr>
        <p:spPr>
          <a:xfrm>
            <a:off x="3491880" y="2357264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Rechteck 85"/>
          <p:cNvSpPr/>
          <p:nvPr/>
        </p:nvSpPr>
        <p:spPr>
          <a:xfrm>
            <a:off x="4927766" y="2357264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Rechteck 86"/>
          <p:cNvSpPr/>
          <p:nvPr/>
        </p:nvSpPr>
        <p:spPr>
          <a:xfrm>
            <a:off x="6364479" y="2357264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Rechteck 87"/>
          <p:cNvSpPr/>
          <p:nvPr/>
        </p:nvSpPr>
        <p:spPr>
          <a:xfrm>
            <a:off x="3491880" y="2789229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Rechteck 88"/>
          <p:cNvSpPr/>
          <p:nvPr/>
        </p:nvSpPr>
        <p:spPr>
          <a:xfrm>
            <a:off x="4927766" y="2789229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6364479" y="2789229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Rechteck 90"/>
          <p:cNvSpPr/>
          <p:nvPr/>
        </p:nvSpPr>
        <p:spPr>
          <a:xfrm>
            <a:off x="3491880" y="3221194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/>
          <p:cNvSpPr/>
          <p:nvPr/>
        </p:nvSpPr>
        <p:spPr>
          <a:xfrm>
            <a:off x="4927766" y="3221194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Rechteck 92"/>
          <p:cNvSpPr/>
          <p:nvPr/>
        </p:nvSpPr>
        <p:spPr>
          <a:xfrm>
            <a:off x="6364479" y="3221194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Rechteck 93"/>
          <p:cNvSpPr/>
          <p:nvPr/>
        </p:nvSpPr>
        <p:spPr>
          <a:xfrm>
            <a:off x="3491880" y="3640169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Rechteck 95"/>
          <p:cNvSpPr/>
          <p:nvPr/>
        </p:nvSpPr>
        <p:spPr>
          <a:xfrm>
            <a:off x="4927766" y="3640169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Rechteck 96"/>
          <p:cNvSpPr/>
          <p:nvPr/>
        </p:nvSpPr>
        <p:spPr>
          <a:xfrm>
            <a:off x="6364479" y="3640169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/>
          <p:cNvSpPr/>
          <p:nvPr/>
        </p:nvSpPr>
        <p:spPr>
          <a:xfrm>
            <a:off x="3491880" y="4077072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Rechteck 98"/>
          <p:cNvSpPr/>
          <p:nvPr/>
        </p:nvSpPr>
        <p:spPr>
          <a:xfrm>
            <a:off x="6364479" y="4077072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/>
          <p:cNvSpPr/>
          <p:nvPr/>
        </p:nvSpPr>
        <p:spPr>
          <a:xfrm>
            <a:off x="3491880" y="4509120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Rechteck 104"/>
          <p:cNvSpPr/>
          <p:nvPr/>
        </p:nvSpPr>
        <p:spPr>
          <a:xfrm>
            <a:off x="4927766" y="4509120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Rechteck 105"/>
          <p:cNvSpPr/>
          <p:nvPr/>
        </p:nvSpPr>
        <p:spPr>
          <a:xfrm>
            <a:off x="6364479" y="4509120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Rechteck 106"/>
          <p:cNvSpPr/>
          <p:nvPr/>
        </p:nvSpPr>
        <p:spPr>
          <a:xfrm>
            <a:off x="4927766" y="4077072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Rechteck 107"/>
          <p:cNvSpPr/>
          <p:nvPr/>
        </p:nvSpPr>
        <p:spPr>
          <a:xfrm>
            <a:off x="3491880" y="4941168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Rechteck 108"/>
          <p:cNvSpPr/>
          <p:nvPr/>
        </p:nvSpPr>
        <p:spPr>
          <a:xfrm>
            <a:off x="4927766" y="4941168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Rechteck 109"/>
          <p:cNvSpPr/>
          <p:nvPr/>
        </p:nvSpPr>
        <p:spPr>
          <a:xfrm>
            <a:off x="6364479" y="4941168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Rechteck 110"/>
          <p:cNvSpPr/>
          <p:nvPr/>
        </p:nvSpPr>
        <p:spPr>
          <a:xfrm>
            <a:off x="2555776" y="4933528"/>
            <a:ext cx="79208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822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6" grpId="0" animBg="1"/>
      <p:bldP spid="97" grpId="0" animBg="1"/>
      <p:bldP spid="98" grpId="0" animBg="1"/>
      <p:bldP spid="99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Bildschirmpräsentation (4:3)</PresentationFormat>
  <Paragraphs>86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Sahneschnitte</dc:creator>
  <cp:lastModifiedBy>Sahneschnitte</cp:lastModifiedBy>
  <cp:revision>162</cp:revision>
  <cp:lastPrinted>2014-04-14T11:25:54Z</cp:lastPrinted>
  <dcterms:created xsi:type="dcterms:W3CDTF">2014-04-14T08:04:12Z</dcterms:created>
  <dcterms:modified xsi:type="dcterms:W3CDTF">2015-04-17T15:23:57Z</dcterms:modified>
</cp:coreProperties>
</file>