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6" r:id="rId4"/>
    <p:sldId id="267" r:id="rId5"/>
    <p:sldId id="262" r:id="rId6"/>
    <p:sldId id="264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99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8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574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70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151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75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05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84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2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9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7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09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49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B0970-4EDE-4520-B4C0-EAE347365E74}" type="datetimeFigureOut">
              <a:rPr lang="de-DE" smtClean="0"/>
              <a:t>18.04.2015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7D901-4819-4A96-8CAA-3EE6FAEFAB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80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12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8.png"/><Relationship Id="rId4" Type="http://schemas.openxmlformats.org/officeDocument/2006/relationships/image" Target="../media/image13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7" Type="http://schemas.openxmlformats.org/officeDocument/2006/relationships/image" Target="../media/image3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5205583" y="2919583"/>
            <a:ext cx="6847460" cy="10293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uppieren 19"/>
          <p:cNvGrpSpPr/>
          <p:nvPr/>
        </p:nvGrpSpPr>
        <p:grpSpPr>
          <a:xfrm>
            <a:off x="1711331" y="880672"/>
            <a:ext cx="4899523" cy="3439412"/>
            <a:chOff x="1711331" y="1146087"/>
            <a:chExt cx="4899523" cy="3439412"/>
          </a:xfrm>
        </p:grpSpPr>
        <p:grpSp>
          <p:nvGrpSpPr>
            <p:cNvPr id="11" name="Gruppieren 10"/>
            <p:cNvGrpSpPr/>
            <p:nvPr/>
          </p:nvGrpSpPr>
          <p:grpSpPr>
            <a:xfrm>
              <a:off x="1711331" y="1146087"/>
              <a:ext cx="4899523" cy="3439412"/>
              <a:chOff x="482831" y="1193706"/>
              <a:chExt cx="4899523" cy="3439412"/>
            </a:xfrm>
          </p:grpSpPr>
          <p:pic>
            <p:nvPicPr>
              <p:cNvPr id="12" name="Grafik 1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53212" y="1193706"/>
                <a:ext cx="2929142" cy="3439412"/>
              </a:xfrm>
              <a:prstGeom prst="rect">
                <a:avLst/>
              </a:prstGeom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</p:pic>
          <p:pic>
            <p:nvPicPr>
              <p:cNvPr id="14" name="Grafik 13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2831" y="2217167"/>
                <a:ext cx="1594843" cy="2062297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</p:spPr>
          </p:pic>
        </p:grpSp>
        <p:grpSp>
          <p:nvGrpSpPr>
            <p:cNvPr id="5" name="Gruppieren 4"/>
            <p:cNvGrpSpPr/>
            <p:nvPr/>
          </p:nvGrpSpPr>
          <p:grpSpPr>
            <a:xfrm>
              <a:off x="4344547" y="2739793"/>
              <a:ext cx="667246" cy="848950"/>
              <a:chOff x="4465173" y="1652351"/>
              <a:chExt cx="667246" cy="848950"/>
            </a:xfrm>
          </p:grpSpPr>
          <p:pic>
            <p:nvPicPr>
              <p:cNvPr id="1026" name="Picture 2" descr="https://openclipart.org/image/300px/svg_to_png/2257/Machovka-Shoes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5173" y="1985297"/>
                <a:ext cx="667246" cy="516004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" name="Gruppieren 3"/>
              <p:cNvGrpSpPr>
                <a:grpSpLocks noChangeAspect="1"/>
              </p:cNvGrpSpPr>
              <p:nvPr/>
            </p:nvGrpSpPr>
            <p:grpSpPr>
              <a:xfrm>
                <a:off x="4589569" y="1652351"/>
                <a:ext cx="361186" cy="252000"/>
                <a:chOff x="4516439" y="1582105"/>
                <a:chExt cx="464382" cy="324000"/>
              </a:xfrm>
            </p:grpSpPr>
            <p:pic>
              <p:nvPicPr>
                <p:cNvPr id="2" name="Grafik 1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16439" y="1582105"/>
                  <a:ext cx="234858" cy="324000"/>
                </a:xfrm>
                <a:prstGeom prst="rect">
                  <a:avLst/>
                </a:prstGeom>
              </p:spPr>
            </p:pic>
            <p:pic>
              <p:nvPicPr>
                <p:cNvPr id="3" name="Grafik 2"/>
                <p:cNvPicPr>
                  <a:picLocks noChangeAspect="1"/>
                </p:cNvPicPr>
                <p:nvPr/>
              </p:nvPicPr>
              <p:blipFill rotWithShape="1"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42684"/>
                <a:stretch/>
              </p:blipFill>
              <p:spPr>
                <a:xfrm>
                  <a:off x="4785445" y="1582105"/>
                  <a:ext cx="195376" cy="32400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9" name="Gruppieren 8"/>
            <p:cNvGrpSpPr/>
            <p:nvPr/>
          </p:nvGrpSpPr>
          <p:grpSpPr>
            <a:xfrm>
              <a:off x="5292067" y="1770833"/>
              <a:ext cx="658822" cy="1559908"/>
              <a:chOff x="5266088" y="2043548"/>
              <a:chExt cx="658822" cy="1559908"/>
            </a:xfrm>
          </p:grpSpPr>
          <p:grpSp>
            <p:nvGrpSpPr>
              <p:cNvPr id="7" name="Gruppieren 6"/>
              <p:cNvGrpSpPr/>
              <p:nvPr/>
            </p:nvGrpSpPr>
            <p:grpSpPr>
              <a:xfrm>
                <a:off x="5435343" y="2043548"/>
                <a:ext cx="346291" cy="252000"/>
                <a:chOff x="5508420" y="1461146"/>
                <a:chExt cx="346291" cy="252000"/>
              </a:xfrm>
            </p:grpSpPr>
            <p:pic>
              <p:nvPicPr>
                <p:cNvPr id="6" name="Grafik 5"/>
                <p:cNvPicPr>
                  <a:picLocks noChangeAspect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36115" b="17038"/>
                <a:stretch/>
              </p:blipFill>
              <p:spPr>
                <a:xfrm>
                  <a:off x="5508420" y="1461146"/>
                  <a:ext cx="160156" cy="252000"/>
                </a:xfrm>
                <a:prstGeom prst="rect">
                  <a:avLst/>
                </a:prstGeom>
              </p:spPr>
            </p:pic>
            <p:pic>
              <p:nvPicPr>
                <p:cNvPr id="17" name="Grafik 16"/>
                <p:cNvPicPr>
                  <a:picLocks noChangeAspect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36115" b="17038"/>
                <a:stretch/>
              </p:blipFill>
              <p:spPr>
                <a:xfrm>
                  <a:off x="5694555" y="1461146"/>
                  <a:ext cx="160156" cy="252000"/>
                </a:xfrm>
                <a:prstGeom prst="rect">
                  <a:avLst/>
                </a:prstGeom>
              </p:spPr>
            </p:pic>
          </p:grpSp>
          <p:pic>
            <p:nvPicPr>
              <p:cNvPr id="1030" name="Picture 6" descr="https://openclipart.org/image/300px/svg_to_png/213151/OmaUndOpa-ganz.pn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66088" y="2398293"/>
                <a:ext cx="658822" cy="1205163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" name="Gruppieren 18"/>
            <p:cNvGrpSpPr/>
            <p:nvPr/>
          </p:nvGrpSpPr>
          <p:grpSpPr>
            <a:xfrm>
              <a:off x="4321939" y="1640431"/>
              <a:ext cx="774487" cy="883319"/>
              <a:chOff x="4321939" y="1550570"/>
              <a:chExt cx="774487" cy="883319"/>
            </a:xfrm>
          </p:grpSpPr>
          <p:pic>
            <p:nvPicPr>
              <p:cNvPr id="1032" name="Picture 8" descr="https://openclipart.org/image/300px/svg_to_png/26257/Anonymous-my-house.png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1939" y="1550570"/>
                <a:ext cx="774487" cy="580218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8" name="Gruppieren 17"/>
              <p:cNvGrpSpPr/>
              <p:nvPr/>
            </p:nvGrpSpPr>
            <p:grpSpPr>
              <a:xfrm>
                <a:off x="4546568" y="2181742"/>
                <a:ext cx="342083" cy="252147"/>
                <a:chOff x="4367868" y="2192909"/>
                <a:chExt cx="342083" cy="252147"/>
              </a:xfrm>
            </p:grpSpPr>
            <p:pic>
              <p:nvPicPr>
                <p:cNvPr id="10" name="Grafik 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57673" y="2193056"/>
                  <a:ext cx="152278" cy="252000"/>
                </a:xfrm>
                <a:prstGeom prst="rect">
                  <a:avLst/>
                </a:prstGeom>
              </p:spPr>
            </p:pic>
            <p:pic>
              <p:nvPicPr>
                <p:cNvPr id="13" name="Grafik 12"/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367868" y="2192909"/>
                  <a:ext cx="162615" cy="252000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23" name="Textfeld 22"/>
          <p:cNvSpPr txBox="1"/>
          <p:nvPr/>
        </p:nvSpPr>
        <p:spPr>
          <a:xfrm>
            <a:off x="1254898" y="4728820"/>
            <a:ext cx="6179298" cy="15081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49263" algn="ctr"/>
            <a:endParaRPr lang="de-DE" sz="400" b="1" spc="-150" dirty="0" smtClean="0">
              <a:solidFill>
                <a:srgbClr val="FF00FF"/>
              </a:solidFill>
              <a:latin typeface="OCR A Extended" panose="02010509020102010303" pitchFamily="50" charset="0"/>
            </a:endParaRPr>
          </a:p>
          <a:p>
            <a:pPr algn="ctr"/>
            <a:r>
              <a:rPr lang="de-DE" sz="4000" b="1" spc="-150" dirty="0" smtClean="0">
                <a:solidFill>
                  <a:srgbClr val="FF00FF"/>
                </a:solidFill>
                <a:latin typeface="OCR A Extended" panose="02010509020102010303" pitchFamily="50" charset="0"/>
              </a:rPr>
              <a:t>Zahlen </a:t>
            </a:r>
            <a:r>
              <a:rPr lang="de-DE" sz="4000" b="1" spc="-150" dirty="0" smtClean="0">
                <a:solidFill>
                  <a:srgbClr val="FF00FF"/>
                </a:solidFill>
                <a:latin typeface="OCR A Extended" panose="02010509020102010303" pitchFamily="50" charset="0"/>
              </a:rPr>
              <a:t>wahrsehen für Fortgeschrittene</a:t>
            </a:r>
            <a:endParaRPr lang="de-DE" sz="4000" b="1" spc="-150" dirty="0">
              <a:solidFill>
                <a:srgbClr val="FF00FF"/>
              </a:solidFill>
              <a:latin typeface="OCR A Extended" panose="02010509020102010303" pitchFamily="50" charset="0"/>
            </a:endParaRPr>
          </a:p>
          <a:p>
            <a:pPr marL="449263" algn="ctr"/>
            <a:endParaRPr lang="de-DE" sz="800" b="1" spc="-150" dirty="0" smtClean="0">
              <a:solidFill>
                <a:srgbClr val="FF00FF"/>
              </a:solidFill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33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pieren 43"/>
          <p:cNvGrpSpPr/>
          <p:nvPr/>
        </p:nvGrpSpPr>
        <p:grpSpPr>
          <a:xfrm>
            <a:off x="-2644" y="6281"/>
            <a:ext cx="9146646" cy="6847460"/>
            <a:chOff x="-2644" y="6281"/>
            <a:chExt cx="9146646" cy="6847460"/>
          </a:xfrm>
        </p:grpSpPr>
        <p:sp>
          <p:nvSpPr>
            <p:cNvPr id="45" name="Textfeld 44"/>
            <p:cNvSpPr txBox="1"/>
            <p:nvPr/>
          </p:nvSpPr>
          <p:spPr>
            <a:xfrm>
              <a:off x="-2644" y="7248"/>
              <a:ext cx="8247052" cy="6924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>
                <a:spcBef>
                  <a:spcPts val="600"/>
                </a:spcBef>
              </a:pPr>
              <a:r>
                <a:rPr lang="de-DE" sz="30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Los geht‘s!</a:t>
              </a:r>
              <a:endParaRPr lang="de-DE" sz="800" b="1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48" name="Grafik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Textfeld 3"/>
          <p:cNvSpPr txBox="1"/>
          <p:nvPr/>
        </p:nvSpPr>
        <p:spPr>
          <a:xfrm>
            <a:off x="936732" y="941512"/>
            <a:ext cx="5947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„Denke dir eine zweistellige Zahl, </a:t>
            </a:r>
            <a:r>
              <a:rPr lang="de-DE" sz="2000" spc="-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z. B. …</a:t>
            </a:r>
            <a:endParaRPr lang="de-DE" sz="2000" spc="-300" dirty="0">
              <a:solidFill>
                <a:schemeClr val="tx1">
                  <a:lumMod val="65000"/>
                  <a:lumOff val="35000"/>
                </a:schemeClr>
              </a:solidFill>
              <a:latin typeface="OCR A Extended" panose="02010509020102010303" pitchFamily="50" charset="0"/>
            </a:endParaRPr>
          </a:p>
        </p:txBody>
      </p:sp>
      <p:pic>
        <p:nvPicPr>
          <p:cNvPr id="35" name="Grafik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253" y="941512"/>
            <a:ext cx="821306" cy="10620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36" name="Gruppieren 35"/>
          <p:cNvGrpSpPr/>
          <p:nvPr/>
        </p:nvGrpSpPr>
        <p:grpSpPr>
          <a:xfrm>
            <a:off x="738449" y="1633025"/>
            <a:ext cx="936935" cy="759731"/>
            <a:chOff x="4805433" y="1784737"/>
            <a:chExt cx="936935" cy="759731"/>
          </a:xfrm>
        </p:grpSpPr>
        <p:pic>
          <p:nvPicPr>
            <p:cNvPr id="37" name="Picture 2" descr="https://openclipart.org/image/300px/svg_to_png/2257/Machovka-Shoes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5433" y="1986817"/>
              <a:ext cx="721100" cy="557651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8" name="Gruppieren 37"/>
            <p:cNvGrpSpPr>
              <a:grpSpLocks noChangeAspect="1"/>
            </p:cNvGrpSpPr>
            <p:nvPr/>
          </p:nvGrpSpPr>
          <p:grpSpPr>
            <a:xfrm>
              <a:off x="5381181" y="1784737"/>
              <a:ext cx="361187" cy="252000"/>
              <a:chOff x="5534222" y="1752316"/>
              <a:chExt cx="464383" cy="324000"/>
            </a:xfrm>
          </p:grpSpPr>
          <p:pic>
            <p:nvPicPr>
              <p:cNvPr id="39" name="Grafik 3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34222" y="1752316"/>
                <a:ext cx="234858" cy="324000"/>
              </a:xfrm>
              <a:prstGeom prst="rect">
                <a:avLst/>
              </a:prstGeom>
            </p:spPr>
          </p:pic>
          <p:pic>
            <p:nvPicPr>
              <p:cNvPr id="40" name="Grafik 3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2684"/>
              <a:stretch/>
            </p:blipFill>
            <p:spPr>
              <a:xfrm>
                <a:off x="5803229" y="1752316"/>
                <a:ext cx="195376" cy="324000"/>
              </a:xfrm>
              <a:prstGeom prst="rect">
                <a:avLst/>
              </a:prstGeom>
            </p:spPr>
          </p:pic>
        </p:grpSp>
      </p:grpSp>
      <p:sp>
        <p:nvSpPr>
          <p:cNvPr id="6" name="Rechteck 5"/>
          <p:cNvSpPr/>
          <p:nvPr/>
        </p:nvSpPr>
        <p:spPr>
          <a:xfrm>
            <a:off x="1813345" y="1752639"/>
            <a:ext cx="33185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… deine Schuhgröße oder</a:t>
            </a:r>
            <a:endParaRPr lang="de-DE" sz="2000" dirty="0"/>
          </a:p>
        </p:txBody>
      </p:sp>
      <p:grpSp>
        <p:nvGrpSpPr>
          <p:cNvPr id="41" name="Gruppieren 40"/>
          <p:cNvGrpSpPr/>
          <p:nvPr/>
        </p:nvGrpSpPr>
        <p:grpSpPr>
          <a:xfrm>
            <a:off x="5481281" y="2420729"/>
            <a:ext cx="1171103" cy="616877"/>
            <a:chOff x="4534516" y="1405956"/>
            <a:chExt cx="1171103" cy="616877"/>
          </a:xfrm>
        </p:grpSpPr>
        <p:pic>
          <p:nvPicPr>
            <p:cNvPr id="42" name="Picture 8" descr="https://openclipart.org/image/300px/svg_to_png/26257/Anonymous-my-house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4516" y="1405956"/>
              <a:ext cx="823420" cy="616877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3" name="Gruppieren 42"/>
            <p:cNvGrpSpPr/>
            <p:nvPr/>
          </p:nvGrpSpPr>
          <p:grpSpPr>
            <a:xfrm>
              <a:off x="5363536" y="1588247"/>
              <a:ext cx="342083" cy="252147"/>
              <a:chOff x="5184836" y="1599414"/>
              <a:chExt cx="342083" cy="252147"/>
            </a:xfrm>
          </p:grpSpPr>
          <p:pic>
            <p:nvPicPr>
              <p:cNvPr id="46" name="Grafik 45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74641" y="1599561"/>
                <a:ext cx="152278" cy="252000"/>
              </a:xfrm>
              <a:prstGeom prst="rect">
                <a:avLst/>
              </a:prstGeom>
            </p:spPr>
          </p:pic>
          <p:pic>
            <p:nvPicPr>
              <p:cNvPr id="47" name="Grafik 46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84836" y="1599414"/>
                <a:ext cx="162615" cy="252000"/>
              </a:xfrm>
              <a:prstGeom prst="rect">
                <a:avLst/>
              </a:prstGeom>
            </p:spPr>
          </p:pic>
        </p:grpSp>
      </p:grpSp>
      <p:sp>
        <p:nvSpPr>
          <p:cNvPr id="49" name="Rechteck 48"/>
          <p:cNvSpPr/>
          <p:nvPr/>
        </p:nvSpPr>
        <p:spPr>
          <a:xfrm>
            <a:off x="1819123" y="2529113"/>
            <a:ext cx="33185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… deine Hausnummer oder</a:t>
            </a:r>
            <a:endParaRPr lang="de-DE" sz="2000" dirty="0"/>
          </a:p>
        </p:txBody>
      </p:sp>
      <p:grpSp>
        <p:nvGrpSpPr>
          <p:cNvPr id="50" name="Gruppieren 49"/>
          <p:cNvGrpSpPr/>
          <p:nvPr/>
        </p:nvGrpSpPr>
        <p:grpSpPr>
          <a:xfrm>
            <a:off x="782920" y="2792866"/>
            <a:ext cx="1154541" cy="1205163"/>
            <a:chOff x="5687407" y="2398293"/>
            <a:chExt cx="1154541" cy="1205163"/>
          </a:xfrm>
        </p:grpSpPr>
        <p:grpSp>
          <p:nvGrpSpPr>
            <p:cNvPr id="69" name="Gruppieren 68"/>
            <p:cNvGrpSpPr/>
            <p:nvPr/>
          </p:nvGrpSpPr>
          <p:grpSpPr>
            <a:xfrm>
              <a:off x="6495657" y="2713872"/>
              <a:ext cx="346291" cy="252000"/>
              <a:chOff x="6568734" y="2131470"/>
              <a:chExt cx="346291" cy="252000"/>
            </a:xfrm>
          </p:grpSpPr>
          <p:pic>
            <p:nvPicPr>
              <p:cNvPr id="71" name="Grafik 70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6115" b="17038"/>
              <a:stretch/>
            </p:blipFill>
            <p:spPr>
              <a:xfrm>
                <a:off x="6568734" y="2131470"/>
                <a:ext cx="160156" cy="252000"/>
              </a:xfrm>
              <a:prstGeom prst="rect">
                <a:avLst/>
              </a:prstGeom>
            </p:spPr>
          </p:pic>
          <p:pic>
            <p:nvPicPr>
              <p:cNvPr id="72" name="Grafik 71"/>
              <p:cNvPicPr>
                <a:picLocks noChangeAspect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6115" b="17038"/>
              <a:stretch/>
            </p:blipFill>
            <p:spPr>
              <a:xfrm>
                <a:off x="6754869" y="2131470"/>
                <a:ext cx="160156" cy="252000"/>
              </a:xfrm>
              <a:prstGeom prst="rect">
                <a:avLst/>
              </a:prstGeom>
            </p:spPr>
          </p:pic>
        </p:grpSp>
        <p:pic>
          <p:nvPicPr>
            <p:cNvPr id="70" name="Picture 6" descr="https://openclipart.org/image/300px/svg_to_png/213151/OmaUndOpa-ganz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7407" y="2398293"/>
              <a:ext cx="658822" cy="1205163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" name="Rechteck 72"/>
          <p:cNvSpPr/>
          <p:nvPr/>
        </p:nvSpPr>
        <p:spPr>
          <a:xfrm>
            <a:off x="1813345" y="3470314"/>
            <a:ext cx="56348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… das Alter deines Opas oder deiner Oma.</a:t>
            </a:r>
            <a:endParaRPr lang="de-DE" sz="2000" dirty="0"/>
          </a:p>
        </p:txBody>
      </p:sp>
      <p:sp>
        <p:nvSpPr>
          <p:cNvPr id="74" name="Textfeld 73"/>
          <p:cNvSpPr txBox="1"/>
          <p:nvPr/>
        </p:nvSpPr>
        <p:spPr>
          <a:xfrm>
            <a:off x="957366" y="4579925"/>
            <a:ext cx="65342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„Multipliziere deine Zahl mit dem Vorgänger und dem Nachfolger und addiere zum Produkt deine gedachte Zahl dazu!“</a:t>
            </a:r>
            <a:endParaRPr lang="de-DE" sz="2000" spc="-150" dirty="0">
              <a:solidFill>
                <a:schemeClr val="tx1">
                  <a:lumMod val="65000"/>
                  <a:lumOff val="35000"/>
                </a:schemeClr>
              </a:solidFill>
              <a:latin typeface="OCR A Extended" panose="02010509020102010303" pitchFamily="50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82920" y="5859197"/>
            <a:ext cx="1266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Beispiel:</a:t>
            </a:r>
            <a:endParaRPr lang="de-DE" dirty="0"/>
          </a:p>
        </p:txBody>
      </p:sp>
      <p:pic>
        <p:nvPicPr>
          <p:cNvPr id="75" name="Grafik 74"/>
          <p:cNvPicPr>
            <a:picLocks noChangeAspect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609" y="5889789"/>
            <a:ext cx="182667" cy="252000"/>
          </a:xfrm>
          <a:prstGeom prst="rect">
            <a:avLst/>
          </a:prstGeom>
        </p:spPr>
      </p:pic>
      <p:pic>
        <p:nvPicPr>
          <p:cNvPr id="76" name="Grafik 75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684"/>
          <a:stretch/>
        </p:blipFill>
        <p:spPr>
          <a:xfrm>
            <a:off x="3085836" y="5889789"/>
            <a:ext cx="151959" cy="252000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2639043" y="5831123"/>
            <a:ext cx="2455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  <a:sym typeface="Wingdings"/>
              </a:rPr>
              <a:t></a:t>
            </a:r>
            <a:endParaRPr lang="de-DE" sz="2000" dirty="0"/>
          </a:p>
        </p:txBody>
      </p:sp>
      <p:sp>
        <p:nvSpPr>
          <p:cNvPr id="77" name="Rechteck 76"/>
          <p:cNvSpPr/>
          <p:nvPr/>
        </p:nvSpPr>
        <p:spPr>
          <a:xfrm>
            <a:off x="3237795" y="5831123"/>
            <a:ext cx="2455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  <a:sym typeface="Wingdings"/>
              </a:rPr>
              <a:t></a:t>
            </a:r>
            <a:endParaRPr lang="de-DE" sz="2000" dirty="0"/>
          </a:p>
        </p:txBody>
      </p:sp>
      <p:pic>
        <p:nvPicPr>
          <p:cNvPr id="78" name="Grafik 7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857" y="5889789"/>
            <a:ext cx="182667" cy="252000"/>
          </a:xfrm>
          <a:prstGeom prst="rect">
            <a:avLst/>
          </a:prstGeom>
        </p:spPr>
      </p:pic>
      <p:pic>
        <p:nvPicPr>
          <p:cNvPr id="82" name="Grafik 81"/>
          <p:cNvPicPr>
            <a:picLocks noChangeAspect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933" y="5885960"/>
            <a:ext cx="182667" cy="252000"/>
          </a:xfrm>
          <a:prstGeom prst="rect">
            <a:avLst/>
          </a:prstGeom>
        </p:spPr>
      </p:pic>
      <p:pic>
        <p:nvPicPr>
          <p:cNvPr id="83" name="Grafik 82"/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684"/>
          <a:stretch/>
        </p:blipFill>
        <p:spPr>
          <a:xfrm>
            <a:off x="4691160" y="5885960"/>
            <a:ext cx="151959" cy="252000"/>
          </a:xfrm>
          <a:prstGeom prst="rect">
            <a:avLst/>
          </a:prstGeom>
        </p:spPr>
      </p:pic>
      <p:sp>
        <p:nvSpPr>
          <p:cNvPr id="11" name="Plus 10"/>
          <p:cNvSpPr/>
          <p:nvPr/>
        </p:nvSpPr>
        <p:spPr>
          <a:xfrm>
            <a:off x="4042610" y="5867960"/>
            <a:ext cx="288758" cy="288000"/>
          </a:xfrm>
          <a:prstGeom prst="mathPlus">
            <a:avLst>
              <a:gd name="adj1" fmla="val 9485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4" name="Grafik 8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171" y="5889789"/>
            <a:ext cx="152278" cy="252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312" y="5885960"/>
            <a:ext cx="179440" cy="25200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752" y="5889789"/>
            <a:ext cx="160001" cy="252000"/>
          </a:xfrm>
          <a:prstGeom prst="rect">
            <a:avLst/>
          </a:prstGeom>
        </p:spPr>
      </p:pic>
      <p:sp>
        <p:nvSpPr>
          <p:cNvPr id="14" name="Gleich 13"/>
          <p:cNvSpPr/>
          <p:nvPr/>
        </p:nvSpPr>
        <p:spPr>
          <a:xfrm>
            <a:off x="5077098" y="5867960"/>
            <a:ext cx="288000" cy="288000"/>
          </a:xfrm>
          <a:prstGeom prst="mathEqual">
            <a:avLst>
              <a:gd name="adj1" fmla="val 11239"/>
              <a:gd name="adj2" fmla="val 11760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457347" y="985047"/>
            <a:ext cx="388800" cy="388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457347" y="4603056"/>
            <a:ext cx="388800" cy="3888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7" name="Picture 8" descr="http://openclipart.org/image/300px/svg_to_png/35203/help-browser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83" y="5721935"/>
            <a:ext cx="580050" cy="58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99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9" grpId="0"/>
      <p:bldP spid="73" grpId="0"/>
      <p:bldP spid="74" grpId="0"/>
      <p:bldP spid="9" grpId="0"/>
      <p:bldP spid="10" grpId="0"/>
      <p:bldP spid="77" grpId="0"/>
      <p:bldP spid="11" grpId="0" animBg="1"/>
      <p:bldP spid="14" grpId="0" animBg="1"/>
      <p:bldP spid="8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71"/>
          <p:cNvSpPr/>
          <p:nvPr/>
        </p:nvSpPr>
        <p:spPr>
          <a:xfrm>
            <a:off x="3191080" y="2990621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(x + 1)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  <a:sym typeface="Wingdings"/>
              </a:rPr>
              <a:t> 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 </a:t>
            </a:r>
            <a:endParaRPr lang="de-DE" dirty="0"/>
          </a:p>
        </p:txBody>
      </p:sp>
      <p:grpSp>
        <p:nvGrpSpPr>
          <p:cNvPr id="44" name="Gruppieren 43"/>
          <p:cNvGrpSpPr/>
          <p:nvPr/>
        </p:nvGrpSpPr>
        <p:grpSpPr>
          <a:xfrm>
            <a:off x="-2644" y="6281"/>
            <a:ext cx="9146646" cy="6847460"/>
            <a:chOff x="-2644" y="6281"/>
            <a:chExt cx="9146646" cy="6847460"/>
          </a:xfrm>
        </p:grpSpPr>
        <p:sp>
          <p:nvSpPr>
            <p:cNvPr id="45" name="Textfeld 44"/>
            <p:cNvSpPr txBox="1"/>
            <p:nvPr/>
          </p:nvSpPr>
          <p:spPr>
            <a:xfrm>
              <a:off x="-2644" y="7248"/>
              <a:ext cx="8247052" cy="8125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>
                <a:spcBef>
                  <a:spcPts val="600"/>
                </a:spcBef>
              </a:pPr>
              <a:r>
                <a:rPr lang="de-DE" sz="30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Die Entschlüsselung </a:t>
              </a:r>
              <a:r>
                <a:rPr lang="de-DE" sz="20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(Teil 1)</a:t>
              </a:r>
              <a:endParaRPr lang="de-DE" sz="2000" b="1" spc="-150" dirty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/>
              <a:endParaRPr lang="de-DE" sz="800" b="1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48" name="Grafik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Textfeld 3"/>
          <p:cNvSpPr txBox="1"/>
          <p:nvPr/>
        </p:nvSpPr>
        <p:spPr>
          <a:xfrm>
            <a:off x="4052854" y="960602"/>
            <a:ext cx="2707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„Der mathematische Hintergrund!“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  <a:latin typeface="OCR A Extended" panose="02010509020102010303" pitchFamily="50" charset="0"/>
            </a:endParaRPr>
          </a:p>
        </p:txBody>
      </p:sp>
      <p:pic>
        <p:nvPicPr>
          <p:cNvPr id="33" name="Grafik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253" y="941512"/>
            <a:ext cx="821306" cy="10620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hteck 5"/>
          <p:cNvSpPr/>
          <p:nvPr/>
        </p:nvSpPr>
        <p:spPr>
          <a:xfrm>
            <a:off x="548706" y="1105309"/>
            <a:ext cx="2137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Gedachte Zahl:</a:t>
            </a:r>
            <a:endParaRPr lang="de-DE" dirty="0"/>
          </a:p>
        </p:txBody>
      </p:sp>
      <p:sp>
        <p:nvSpPr>
          <p:cNvPr id="36" name="Rechteck 35"/>
          <p:cNvSpPr/>
          <p:nvPr/>
        </p:nvSpPr>
        <p:spPr>
          <a:xfrm>
            <a:off x="548707" y="1466255"/>
            <a:ext cx="1579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Vorgänger:</a:t>
            </a:r>
            <a:endParaRPr lang="de-DE" dirty="0"/>
          </a:p>
        </p:txBody>
      </p:sp>
      <p:sp>
        <p:nvSpPr>
          <p:cNvPr id="37" name="Rechteck 36"/>
          <p:cNvSpPr/>
          <p:nvPr/>
        </p:nvSpPr>
        <p:spPr>
          <a:xfrm>
            <a:off x="548708" y="1859285"/>
            <a:ext cx="1718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Nachfolger:</a:t>
            </a:r>
            <a:endParaRPr lang="de-DE" dirty="0"/>
          </a:p>
        </p:txBody>
      </p:sp>
      <p:sp>
        <p:nvSpPr>
          <p:cNvPr id="38" name="Rechteck 37"/>
          <p:cNvSpPr/>
          <p:nvPr/>
        </p:nvSpPr>
        <p:spPr>
          <a:xfrm>
            <a:off x="546250" y="2557121"/>
            <a:ext cx="1439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Rechnung: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2141792" y="2557121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(x – 1)</a:t>
            </a:r>
            <a:endParaRPr lang="de-DE" dirty="0"/>
          </a:p>
        </p:txBody>
      </p:sp>
      <p:sp>
        <p:nvSpPr>
          <p:cNvPr id="40" name="Rechteck 39"/>
          <p:cNvSpPr/>
          <p:nvPr/>
        </p:nvSpPr>
        <p:spPr>
          <a:xfrm>
            <a:off x="3834234" y="2557121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(x + 1)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3190736" y="2557121"/>
            <a:ext cx="747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x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  <a:sym typeface="Wingdings"/>
              </a:rPr>
              <a:t>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  <a:sym typeface="Wingdings"/>
              </a:rPr>
              <a:t>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4995129" y="2557121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+ x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5598179" y="255712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=</a:t>
            </a:r>
            <a:endParaRPr lang="de-DE" dirty="0"/>
          </a:p>
        </p:txBody>
      </p:sp>
      <p:sp>
        <p:nvSpPr>
          <p:cNvPr id="70" name="Rechteck 69"/>
          <p:cNvSpPr/>
          <p:nvPr/>
        </p:nvSpPr>
        <p:spPr>
          <a:xfrm>
            <a:off x="2142136" y="2990621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(x – 1)</a:t>
            </a:r>
            <a:endParaRPr lang="de-DE" dirty="0"/>
          </a:p>
        </p:txBody>
      </p:sp>
      <p:sp>
        <p:nvSpPr>
          <p:cNvPr id="71" name="Rechteck 70"/>
          <p:cNvSpPr/>
          <p:nvPr/>
        </p:nvSpPr>
        <p:spPr>
          <a:xfrm>
            <a:off x="4708867" y="299062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x</a:t>
            </a:r>
            <a:endParaRPr lang="de-DE" dirty="0"/>
          </a:p>
        </p:txBody>
      </p:sp>
      <p:sp>
        <p:nvSpPr>
          <p:cNvPr id="73" name="Rechteck 72"/>
          <p:cNvSpPr/>
          <p:nvPr/>
        </p:nvSpPr>
        <p:spPr>
          <a:xfrm>
            <a:off x="4995473" y="2990621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+ x</a:t>
            </a: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5598523" y="299062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=</a:t>
            </a:r>
            <a:endParaRPr lang="de-DE" dirty="0"/>
          </a:p>
        </p:txBody>
      </p:sp>
      <p:sp>
        <p:nvSpPr>
          <p:cNvPr id="76" name="Rechteck 75"/>
          <p:cNvSpPr/>
          <p:nvPr/>
        </p:nvSpPr>
        <p:spPr>
          <a:xfrm>
            <a:off x="2142137" y="3431777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(x</a:t>
            </a:r>
            <a:r>
              <a:rPr lang="de-DE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2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 – 1)</a:t>
            </a:r>
            <a:endParaRPr lang="de-DE" dirty="0"/>
          </a:p>
        </p:txBody>
      </p:sp>
      <p:sp>
        <p:nvSpPr>
          <p:cNvPr id="78" name="Rechteck 77"/>
          <p:cNvSpPr/>
          <p:nvPr/>
        </p:nvSpPr>
        <p:spPr>
          <a:xfrm>
            <a:off x="4995474" y="3431777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+ x</a:t>
            </a:r>
            <a:endParaRPr lang="de-DE" dirty="0"/>
          </a:p>
        </p:txBody>
      </p:sp>
      <p:sp>
        <p:nvSpPr>
          <p:cNvPr id="79" name="Rechteck 78"/>
          <p:cNvSpPr/>
          <p:nvPr/>
        </p:nvSpPr>
        <p:spPr>
          <a:xfrm>
            <a:off x="5598524" y="3431777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=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3282978" y="3445042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  <a:sym typeface="Wingdings"/>
              </a:rPr>
              <a:t>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x</a:t>
            </a:r>
            <a:endParaRPr lang="de-DE" dirty="0"/>
          </a:p>
        </p:txBody>
      </p:sp>
      <p:sp>
        <p:nvSpPr>
          <p:cNvPr id="80" name="Rechteck 79"/>
          <p:cNvSpPr/>
          <p:nvPr/>
        </p:nvSpPr>
        <p:spPr>
          <a:xfrm>
            <a:off x="2278495" y="3840849"/>
            <a:ext cx="974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x</a:t>
            </a:r>
            <a:r>
              <a:rPr lang="de-DE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3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 – x</a:t>
            </a:r>
            <a:endParaRPr lang="de-DE" dirty="0"/>
          </a:p>
        </p:txBody>
      </p:sp>
      <p:sp>
        <p:nvSpPr>
          <p:cNvPr id="81" name="Rechteck 80"/>
          <p:cNvSpPr/>
          <p:nvPr/>
        </p:nvSpPr>
        <p:spPr>
          <a:xfrm>
            <a:off x="4995475" y="3840849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+ x</a:t>
            </a:r>
            <a:endParaRPr lang="de-DE" dirty="0"/>
          </a:p>
        </p:txBody>
      </p:sp>
      <p:sp>
        <p:nvSpPr>
          <p:cNvPr id="82" name="Rechteck 81"/>
          <p:cNvSpPr/>
          <p:nvPr/>
        </p:nvSpPr>
        <p:spPr>
          <a:xfrm>
            <a:off x="5598525" y="384084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=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3766557" y="4329262"/>
            <a:ext cx="57259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x</a:t>
            </a:r>
            <a:r>
              <a:rPr lang="de-DE" sz="3000" b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3</a:t>
            </a:r>
            <a:endParaRPr lang="de-DE" sz="3000" dirty="0"/>
          </a:p>
        </p:txBody>
      </p:sp>
      <p:sp>
        <p:nvSpPr>
          <p:cNvPr id="15" name="Rechteck 14"/>
          <p:cNvSpPr/>
          <p:nvPr/>
        </p:nvSpPr>
        <p:spPr>
          <a:xfrm>
            <a:off x="2687461" y="1466255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x - 1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>
            <a:off x="2687460" y="1847072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x + 1</a:t>
            </a:r>
            <a:endParaRPr lang="de-DE" dirty="0"/>
          </a:p>
        </p:txBody>
      </p:sp>
      <p:sp>
        <p:nvSpPr>
          <p:cNvPr id="17" name="Rechteck 16"/>
          <p:cNvSpPr/>
          <p:nvPr/>
        </p:nvSpPr>
        <p:spPr>
          <a:xfrm>
            <a:off x="2685830" y="109728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682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6" grpId="0"/>
      <p:bldP spid="36" grpId="0"/>
      <p:bldP spid="37" grpId="0"/>
      <p:bldP spid="38" grpId="0"/>
      <p:bldP spid="9" grpId="0"/>
      <p:bldP spid="40" grpId="0"/>
      <p:bldP spid="10" grpId="0"/>
      <p:bldP spid="11" grpId="0"/>
      <p:bldP spid="12" grpId="0"/>
      <p:bldP spid="70" grpId="0"/>
      <p:bldP spid="71" grpId="0"/>
      <p:bldP spid="73" grpId="0"/>
      <p:bldP spid="74" grpId="0"/>
      <p:bldP spid="76" grpId="0"/>
      <p:bldP spid="78" grpId="0"/>
      <p:bldP spid="79" grpId="0"/>
      <p:bldP spid="13" grpId="0"/>
      <p:bldP spid="80" grpId="0"/>
      <p:bldP spid="81" grpId="0"/>
      <p:bldP spid="82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pieren 43"/>
          <p:cNvGrpSpPr/>
          <p:nvPr/>
        </p:nvGrpSpPr>
        <p:grpSpPr>
          <a:xfrm>
            <a:off x="-2644" y="6281"/>
            <a:ext cx="9146646" cy="6847460"/>
            <a:chOff x="-2644" y="6281"/>
            <a:chExt cx="9146646" cy="6847460"/>
          </a:xfrm>
        </p:grpSpPr>
        <p:sp>
          <p:nvSpPr>
            <p:cNvPr id="45" name="Textfeld 44"/>
            <p:cNvSpPr txBox="1"/>
            <p:nvPr/>
          </p:nvSpPr>
          <p:spPr>
            <a:xfrm>
              <a:off x="-2644" y="7248"/>
              <a:ext cx="8247052" cy="8125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>
                <a:spcBef>
                  <a:spcPts val="600"/>
                </a:spcBef>
              </a:pPr>
              <a:r>
                <a:rPr lang="de-DE" sz="30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Die Entschlüsselung </a:t>
              </a:r>
              <a:r>
                <a:rPr lang="de-DE" sz="20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(Teil 2)</a:t>
              </a:r>
              <a:endParaRPr lang="de-DE" sz="2000" b="1" spc="-150" dirty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/>
              <a:endParaRPr lang="de-DE" sz="800" b="1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48" name="Grafik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Rechteck 1"/>
          <p:cNvSpPr/>
          <p:nvPr/>
        </p:nvSpPr>
        <p:spPr>
          <a:xfrm>
            <a:off x="2205790" y="912687"/>
            <a:ext cx="14396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1</a:t>
            </a:r>
            <a:r>
              <a:rPr lang="de-DE" sz="3000" dirty="0" smtClean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rPr>
              <a:t>000</a:t>
            </a:r>
            <a:endParaRPr lang="de-DE" sz="3000" baseline="30000" dirty="0">
              <a:solidFill>
                <a:schemeClr val="bg1">
                  <a:lumMod val="75000"/>
                </a:schemeClr>
              </a:solidFill>
              <a:latin typeface="OCR A Extended" panose="02010509020102010303" pitchFamily="50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09074" y="912688"/>
            <a:ext cx="14602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10</a:t>
            </a:r>
            <a:r>
              <a:rPr lang="de-DE" sz="3000" baseline="30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3</a:t>
            </a:r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= 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2205790" y="1458116"/>
            <a:ext cx="14396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8</a:t>
            </a:r>
            <a:r>
              <a:rPr lang="de-DE" sz="3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rPr>
              <a:t>000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503417" y="1458117"/>
            <a:ext cx="1365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20</a:t>
            </a:r>
            <a:r>
              <a:rPr lang="de-DE" sz="3000" baseline="30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3</a:t>
            </a:r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= 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2016812" y="2003545"/>
            <a:ext cx="161672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27</a:t>
            </a:r>
            <a:r>
              <a:rPr lang="de-DE" sz="3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rPr>
              <a:t>000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503418" y="2003546"/>
            <a:ext cx="13659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30</a:t>
            </a:r>
            <a:r>
              <a:rPr lang="de-DE" sz="3000" baseline="30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3</a:t>
            </a:r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= 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2016812" y="2573037"/>
            <a:ext cx="161672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64</a:t>
            </a:r>
            <a:r>
              <a:rPr lang="de-DE" sz="3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rPr>
              <a:t>000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503418" y="2573038"/>
            <a:ext cx="13659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40</a:t>
            </a:r>
            <a:r>
              <a:rPr lang="de-DE" sz="3000" baseline="30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3</a:t>
            </a:r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= 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1797637" y="3126487"/>
            <a:ext cx="18358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125</a:t>
            </a:r>
            <a:r>
              <a:rPr lang="de-DE" sz="3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rPr>
              <a:t>000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503419" y="3126488"/>
            <a:ext cx="13659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50</a:t>
            </a:r>
            <a:r>
              <a:rPr lang="de-DE" sz="3000" baseline="30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3</a:t>
            </a:r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= 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1797637" y="3687954"/>
            <a:ext cx="18394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216</a:t>
            </a:r>
            <a:r>
              <a:rPr lang="de-DE" sz="3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rPr>
              <a:t>000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503416" y="3687955"/>
            <a:ext cx="13659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60</a:t>
            </a:r>
            <a:r>
              <a:rPr lang="de-DE" sz="3000" baseline="30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3</a:t>
            </a:r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= 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1797637" y="4233383"/>
            <a:ext cx="182339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343</a:t>
            </a:r>
            <a:r>
              <a:rPr lang="de-DE" sz="3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rPr>
              <a:t>000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503417" y="4233384"/>
            <a:ext cx="13659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70</a:t>
            </a:r>
            <a:r>
              <a:rPr lang="de-DE" sz="3000" baseline="30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3</a:t>
            </a:r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= 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1705264" y="4778812"/>
            <a:ext cx="192826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512</a:t>
            </a:r>
            <a:r>
              <a:rPr lang="de-DE" sz="3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rPr>
              <a:t>000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503418" y="4778813"/>
            <a:ext cx="13659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80</a:t>
            </a:r>
            <a:r>
              <a:rPr lang="de-DE" sz="3000" baseline="30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3</a:t>
            </a:r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= 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1705264" y="5348304"/>
            <a:ext cx="19282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729</a:t>
            </a:r>
            <a:r>
              <a:rPr lang="de-DE" sz="3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rPr>
              <a:t>000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503419" y="5348305"/>
            <a:ext cx="13659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90</a:t>
            </a:r>
            <a:r>
              <a:rPr lang="de-DE" sz="3000" baseline="30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3</a:t>
            </a:r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= 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280738" y="5901755"/>
            <a:ext cx="16143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100</a:t>
            </a:r>
            <a:r>
              <a:rPr lang="de-DE" sz="3000" baseline="30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3</a:t>
            </a:r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= 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1532021" y="5901754"/>
            <a:ext cx="210151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3000" dirty="0" smtClean="0">
                <a:solidFill>
                  <a:srgbClr val="0070C0"/>
                </a:solidFill>
                <a:latin typeface="OCR A Extended" panose="02010509020102010303" pitchFamily="50" charset="0"/>
              </a:rPr>
              <a:t> 1000</a:t>
            </a:r>
            <a:r>
              <a:rPr lang="de-DE" sz="3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rPr>
              <a:t>000</a:t>
            </a:r>
            <a:endParaRPr lang="de-DE" sz="3000" baseline="30000" dirty="0">
              <a:solidFill>
                <a:srgbClr val="0070C0"/>
              </a:solidFill>
              <a:latin typeface="OCR A Extended" panose="02010509020102010303" pitchFamily="50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3693221" y="2286710"/>
            <a:ext cx="4156713" cy="492443"/>
            <a:chOff x="3693221" y="1685135"/>
            <a:chExt cx="4156713" cy="492443"/>
          </a:xfrm>
        </p:grpSpPr>
        <p:sp>
          <p:nvSpPr>
            <p:cNvPr id="89" name="Textfeld 88"/>
            <p:cNvSpPr txBox="1"/>
            <p:nvPr/>
          </p:nvSpPr>
          <p:spPr>
            <a:xfrm>
              <a:off x="4243137" y="1685135"/>
              <a:ext cx="360679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z.B.: </a:t>
              </a:r>
              <a:r>
                <a:rPr lang="de-DE" sz="26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39</a:t>
              </a:r>
              <a:r>
                <a:rPr lang="de-DE" sz="2600" dirty="0" smtClean="0">
                  <a:solidFill>
                    <a:schemeClr val="bg1">
                      <a:lumMod val="75000"/>
                    </a:schemeClr>
                  </a:solidFill>
                  <a:latin typeface="OCR A Extended" panose="02010509020102010303" pitchFamily="50" charset="0"/>
                </a:rPr>
                <a:t>304</a:t>
              </a:r>
              <a:r>
                <a:rPr lang="de-DE" sz="2600" dirty="0" smtClean="0">
                  <a:solidFill>
                    <a:schemeClr val="accent1">
                      <a:lumMod val="75000"/>
                    </a:schemeClr>
                  </a:solidFill>
                  <a:latin typeface="OCR A Extended" panose="02010509020102010303" pitchFamily="50" charset="0"/>
                </a:rPr>
                <a:t> = 3</a:t>
              </a:r>
              <a:r>
                <a:rPr lang="de-DE" sz="2600" dirty="0" smtClean="0">
                  <a:solidFill>
                    <a:schemeClr val="bg1">
                      <a:lumMod val="75000"/>
                    </a:schemeClr>
                  </a:solidFill>
                  <a:latin typeface="OCR A Extended" panose="02010509020102010303" pitchFamily="50" charset="0"/>
                </a:rPr>
                <a:t>_</a:t>
              </a:r>
              <a:r>
                <a:rPr lang="de-DE" sz="2600" baseline="30000" dirty="0" smtClean="0">
                  <a:solidFill>
                    <a:schemeClr val="accent1">
                      <a:lumMod val="75000"/>
                    </a:schemeClr>
                  </a:solidFill>
                  <a:latin typeface="OCR A Extended" panose="02010509020102010303" pitchFamily="50" charset="0"/>
                </a:rPr>
                <a:t>3</a:t>
              </a:r>
              <a:endParaRPr lang="de-DE" sz="2600" baseline="30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endParaRPr>
            </a:p>
          </p:txBody>
        </p:sp>
        <p:cxnSp>
          <p:nvCxnSpPr>
            <p:cNvPr id="8" name="Gerade Verbindung mit Pfeil 7"/>
            <p:cNvCxnSpPr/>
            <p:nvPr/>
          </p:nvCxnSpPr>
          <p:spPr>
            <a:xfrm flipH="1">
              <a:off x="3693221" y="1995524"/>
              <a:ext cx="504000" cy="0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2"/>
          <p:cNvGrpSpPr/>
          <p:nvPr/>
        </p:nvGrpSpPr>
        <p:grpSpPr>
          <a:xfrm>
            <a:off x="3693222" y="4510382"/>
            <a:ext cx="4156713" cy="492443"/>
            <a:chOff x="3693222" y="2816097"/>
            <a:chExt cx="4156713" cy="492443"/>
          </a:xfrm>
        </p:grpSpPr>
        <p:sp>
          <p:nvSpPr>
            <p:cNvPr id="90" name="Textfeld 89"/>
            <p:cNvSpPr txBox="1"/>
            <p:nvPr/>
          </p:nvSpPr>
          <p:spPr>
            <a:xfrm>
              <a:off x="4243138" y="2816097"/>
              <a:ext cx="360679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>
                  <a:solidFill>
                    <a:srgbClr val="0070C0"/>
                  </a:solidFill>
                  <a:latin typeface="OCR A Extended" panose="02010509020102010303" pitchFamily="50" charset="0"/>
                </a:rPr>
                <a:t>z.B.: </a:t>
              </a:r>
              <a:r>
                <a:rPr lang="de-DE" sz="26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474</a:t>
              </a:r>
              <a:r>
                <a:rPr lang="de-DE" sz="2600" dirty="0" smtClean="0">
                  <a:solidFill>
                    <a:schemeClr val="bg1">
                      <a:lumMod val="75000"/>
                    </a:schemeClr>
                  </a:solidFill>
                  <a:latin typeface="OCR A Extended" panose="02010509020102010303" pitchFamily="50" charset="0"/>
                </a:rPr>
                <a:t>552</a:t>
              </a:r>
              <a:r>
                <a:rPr lang="de-DE" sz="2600" dirty="0" smtClean="0">
                  <a:solidFill>
                    <a:schemeClr val="accent1">
                      <a:lumMod val="75000"/>
                    </a:schemeClr>
                  </a:solidFill>
                  <a:latin typeface="OCR A Extended" panose="02010509020102010303" pitchFamily="50" charset="0"/>
                </a:rPr>
                <a:t> = 7</a:t>
              </a:r>
              <a:r>
                <a:rPr lang="de-DE" sz="2600" dirty="0" smtClean="0">
                  <a:solidFill>
                    <a:schemeClr val="bg1">
                      <a:lumMod val="75000"/>
                    </a:schemeClr>
                  </a:solidFill>
                  <a:latin typeface="OCR A Extended" panose="02010509020102010303" pitchFamily="50" charset="0"/>
                </a:rPr>
                <a:t>_</a:t>
              </a:r>
              <a:r>
                <a:rPr lang="de-DE" sz="2600" baseline="30000" dirty="0" smtClean="0">
                  <a:solidFill>
                    <a:schemeClr val="accent1">
                      <a:lumMod val="75000"/>
                    </a:schemeClr>
                  </a:solidFill>
                  <a:latin typeface="OCR A Extended" panose="02010509020102010303" pitchFamily="50" charset="0"/>
                </a:rPr>
                <a:t>3</a:t>
              </a:r>
              <a:endParaRPr lang="de-DE" sz="2600" baseline="30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endParaRPr>
            </a:p>
          </p:txBody>
        </p:sp>
        <p:cxnSp>
          <p:nvCxnSpPr>
            <p:cNvPr id="96" name="Gerade Verbindung mit Pfeil 95"/>
            <p:cNvCxnSpPr/>
            <p:nvPr/>
          </p:nvCxnSpPr>
          <p:spPr>
            <a:xfrm flipH="1">
              <a:off x="3693222" y="3126486"/>
              <a:ext cx="504000" cy="0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feld 3"/>
          <p:cNvSpPr txBox="1"/>
          <p:nvPr/>
        </p:nvSpPr>
        <p:spPr>
          <a:xfrm>
            <a:off x="4231442" y="941511"/>
            <a:ext cx="2414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„So kannst du die </a:t>
            </a:r>
            <a:r>
              <a:rPr lang="de-DE" b="1" dirty="0" smtClean="0">
                <a:solidFill>
                  <a:srgbClr val="FF00FF"/>
                </a:solidFill>
                <a:latin typeface="OCR A Extended" panose="02010509020102010303" pitchFamily="50" charset="0"/>
              </a:rPr>
              <a:t>Zehnerziffer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 bestimmen!“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  <a:latin typeface="OCR A Extended" panose="02010509020102010303" pitchFamily="50" charset="0"/>
            </a:endParaRPr>
          </a:p>
        </p:txBody>
      </p:sp>
      <p:pic>
        <p:nvPicPr>
          <p:cNvPr id="33" name="Grafik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253" y="941512"/>
            <a:ext cx="821306" cy="10620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91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2" grpId="0"/>
      <p:bldP spid="51" grpId="0"/>
      <p:bldP spid="54" grpId="0"/>
      <p:bldP spid="53" grpId="0"/>
      <p:bldP spid="56" grpId="0"/>
      <p:bldP spid="55" grpId="0"/>
      <p:bldP spid="58" grpId="0"/>
      <p:bldP spid="57" grpId="0"/>
      <p:bldP spid="60" grpId="0"/>
      <p:bldP spid="59" grpId="0"/>
      <p:bldP spid="62" grpId="0"/>
      <p:bldP spid="61" grpId="0"/>
      <p:bldP spid="64" grpId="0"/>
      <p:bldP spid="63" grpId="0"/>
      <p:bldP spid="66" grpId="0"/>
      <p:bldP spid="65" grpId="0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pieren 43"/>
          <p:cNvGrpSpPr/>
          <p:nvPr/>
        </p:nvGrpSpPr>
        <p:grpSpPr>
          <a:xfrm>
            <a:off x="-2644" y="6281"/>
            <a:ext cx="9146646" cy="6847460"/>
            <a:chOff x="-2644" y="6281"/>
            <a:chExt cx="9146646" cy="6847460"/>
          </a:xfrm>
        </p:grpSpPr>
        <p:sp>
          <p:nvSpPr>
            <p:cNvPr id="45" name="Textfeld 44"/>
            <p:cNvSpPr txBox="1"/>
            <p:nvPr/>
          </p:nvSpPr>
          <p:spPr>
            <a:xfrm>
              <a:off x="-2644" y="7248"/>
              <a:ext cx="8247052" cy="8463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>
                <a:spcBef>
                  <a:spcPts val="600"/>
                </a:spcBef>
              </a:pPr>
              <a:r>
                <a:rPr lang="de-DE" sz="30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Die Entschlüsselung </a:t>
              </a:r>
              <a:r>
                <a:rPr lang="de-DE" sz="2000" b="1" spc="-150" dirty="0">
                  <a:solidFill>
                    <a:srgbClr val="FF00FF"/>
                  </a:solidFill>
                  <a:latin typeface="OCR A Extended" panose="02010509020102010303" pitchFamily="50" charset="0"/>
                </a:rPr>
                <a:t>(Teil </a:t>
              </a:r>
              <a:r>
                <a:rPr lang="de-DE" sz="20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3)</a:t>
              </a:r>
              <a:endParaRPr lang="de-DE" sz="2000" b="1" spc="-150" dirty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/>
              <a:endParaRPr lang="de-DE" sz="800" b="1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48" name="Grafik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" name="Gruppieren 6"/>
          <p:cNvGrpSpPr/>
          <p:nvPr/>
        </p:nvGrpSpPr>
        <p:grpSpPr>
          <a:xfrm>
            <a:off x="3075599" y="2672634"/>
            <a:ext cx="4156713" cy="492443"/>
            <a:chOff x="3693221" y="1685135"/>
            <a:chExt cx="4156713" cy="492443"/>
          </a:xfrm>
        </p:grpSpPr>
        <p:sp>
          <p:nvSpPr>
            <p:cNvPr id="89" name="Textfeld 88"/>
            <p:cNvSpPr txBox="1"/>
            <p:nvPr/>
          </p:nvSpPr>
          <p:spPr>
            <a:xfrm>
              <a:off x="4243137" y="1685135"/>
              <a:ext cx="360679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z.B.: </a:t>
              </a:r>
              <a:r>
                <a:rPr lang="de-DE" sz="2600" dirty="0" smtClean="0">
                  <a:solidFill>
                    <a:schemeClr val="bg1">
                      <a:lumMod val="75000"/>
                    </a:schemeClr>
                  </a:solidFill>
                  <a:latin typeface="OCR A Extended" panose="02010509020102010303" pitchFamily="50" charset="0"/>
                </a:rPr>
                <a:t>3930</a:t>
              </a:r>
              <a:r>
                <a:rPr lang="de-DE" sz="2600" b="1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4</a:t>
              </a:r>
              <a:r>
                <a:rPr lang="de-DE" sz="2600" dirty="0" smtClean="0">
                  <a:solidFill>
                    <a:schemeClr val="accent1">
                      <a:lumMod val="75000"/>
                    </a:schemeClr>
                  </a:solidFill>
                  <a:latin typeface="OCR A Extended" panose="02010509020102010303" pitchFamily="50" charset="0"/>
                </a:rPr>
                <a:t> = 3</a:t>
              </a:r>
              <a:r>
                <a:rPr lang="de-DE" sz="2600" b="1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4</a:t>
              </a:r>
              <a:r>
                <a:rPr lang="de-DE" sz="2600" baseline="30000" dirty="0" smtClean="0">
                  <a:solidFill>
                    <a:schemeClr val="accent1">
                      <a:lumMod val="75000"/>
                    </a:schemeClr>
                  </a:solidFill>
                  <a:latin typeface="OCR A Extended" panose="02010509020102010303" pitchFamily="50" charset="0"/>
                </a:rPr>
                <a:t>3</a:t>
              </a:r>
              <a:endParaRPr lang="de-DE" sz="2600" baseline="30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endParaRPr>
            </a:p>
          </p:txBody>
        </p:sp>
        <p:cxnSp>
          <p:nvCxnSpPr>
            <p:cNvPr id="8" name="Gerade Verbindung mit Pfeil 7"/>
            <p:cNvCxnSpPr/>
            <p:nvPr/>
          </p:nvCxnSpPr>
          <p:spPr>
            <a:xfrm flipH="1">
              <a:off x="3693221" y="1995524"/>
              <a:ext cx="504000" cy="0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2"/>
          <p:cNvGrpSpPr/>
          <p:nvPr/>
        </p:nvGrpSpPr>
        <p:grpSpPr>
          <a:xfrm>
            <a:off x="3075599" y="4878408"/>
            <a:ext cx="4156713" cy="492443"/>
            <a:chOff x="3693222" y="2816097"/>
            <a:chExt cx="4156713" cy="492443"/>
          </a:xfrm>
        </p:grpSpPr>
        <p:sp>
          <p:nvSpPr>
            <p:cNvPr id="90" name="Textfeld 89"/>
            <p:cNvSpPr txBox="1"/>
            <p:nvPr/>
          </p:nvSpPr>
          <p:spPr>
            <a:xfrm>
              <a:off x="4243138" y="2816097"/>
              <a:ext cx="360679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>
                  <a:solidFill>
                    <a:srgbClr val="0070C0"/>
                  </a:solidFill>
                  <a:latin typeface="OCR A Extended" panose="02010509020102010303" pitchFamily="50" charset="0"/>
                </a:rPr>
                <a:t>z.B.: </a:t>
              </a:r>
              <a:r>
                <a:rPr lang="de-DE" sz="2600" dirty="0" smtClean="0">
                  <a:solidFill>
                    <a:schemeClr val="bg1">
                      <a:lumMod val="75000"/>
                    </a:schemeClr>
                  </a:solidFill>
                  <a:latin typeface="OCR A Extended" panose="02010509020102010303" pitchFamily="50" charset="0"/>
                </a:rPr>
                <a:t>47455</a:t>
              </a:r>
              <a:r>
                <a:rPr lang="de-DE" sz="2600" b="1" dirty="0" smtClean="0">
                  <a:solidFill>
                    <a:srgbClr val="00B050"/>
                  </a:solidFill>
                  <a:latin typeface="OCR A Extended" panose="02010509020102010303" pitchFamily="50" charset="0"/>
                </a:rPr>
                <a:t>2</a:t>
              </a:r>
              <a:r>
                <a:rPr lang="de-DE" sz="2600" dirty="0" smtClean="0">
                  <a:solidFill>
                    <a:schemeClr val="accent1">
                      <a:lumMod val="75000"/>
                    </a:schemeClr>
                  </a:solidFill>
                  <a:latin typeface="OCR A Extended" panose="02010509020102010303" pitchFamily="50" charset="0"/>
                </a:rPr>
                <a:t> = 7</a:t>
              </a:r>
              <a:r>
                <a:rPr lang="de-DE" sz="2600" b="1" dirty="0" smtClean="0">
                  <a:solidFill>
                    <a:srgbClr val="00B050"/>
                  </a:solidFill>
                  <a:latin typeface="OCR A Extended" panose="02010509020102010303" pitchFamily="50" charset="0"/>
                </a:rPr>
                <a:t>8</a:t>
              </a:r>
              <a:r>
                <a:rPr lang="de-DE" sz="2600" baseline="30000" dirty="0" smtClean="0">
                  <a:solidFill>
                    <a:schemeClr val="accent1">
                      <a:lumMod val="75000"/>
                    </a:schemeClr>
                  </a:solidFill>
                  <a:latin typeface="OCR A Extended" panose="02010509020102010303" pitchFamily="50" charset="0"/>
                </a:rPr>
                <a:t>3</a:t>
              </a:r>
              <a:endParaRPr lang="de-DE" sz="2600" baseline="30000" dirty="0">
                <a:solidFill>
                  <a:schemeClr val="bg1">
                    <a:lumMod val="75000"/>
                  </a:schemeClr>
                </a:solidFill>
                <a:latin typeface="OCR A Extended" panose="02010509020102010303" pitchFamily="50" charset="0"/>
              </a:endParaRPr>
            </a:p>
          </p:txBody>
        </p:sp>
        <p:cxnSp>
          <p:nvCxnSpPr>
            <p:cNvPr id="96" name="Gerade Verbindung mit Pfeil 95"/>
            <p:cNvCxnSpPr/>
            <p:nvPr/>
          </p:nvCxnSpPr>
          <p:spPr>
            <a:xfrm flipH="1">
              <a:off x="3693222" y="3126486"/>
              <a:ext cx="504000" cy="0"/>
            </a:xfrm>
            <a:prstGeom prst="straightConnector1">
              <a:avLst/>
            </a:prstGeom>
            <a:ln w="28575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ieren 8"/>
          <p:cNvGrpSpPr/>
          <p:nvPr/>
        </p:nvGrpSpPr>
        <p:grpSpPr>
          <a:xfrm>
            <a:off x="653744" y="1012283"/>
            <a:ext cx="2125452" cy="553999"/>
            <a:chOff x="653744" y="1012283"/>
            <a:chExt cx="2125452" cy="553999"/>
          </a:xfrm>
        </p:grpSpPr>
        <p:sp>
          <p:nvSpPr>
            <p:cNvPr id="42" name="Textfeld 41"/>
            <p:cNvSpPr txBox="1"/>
            <p:nvPr/>
          </p:nvSpPr>
          <p:spPr>
            <a:xfrm>
              <a:off x="653744" y="1012284"/>
              <a:ext cx="103281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1</a:t>
              </a:r>
              <a:r>
                <a:rPr lang="de-DE" sz="3000" baseline="30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3</a:t>
              </a:r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= </a:t>
              </a:r>
              <a:endParaRPr lang="de-DE" sz="3000" baseline="30000" dirty="0">
                <a:solidFill>
                  <a:srgbClr val="0070C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43" name="Rechteck 42"/>
            <p:cNvSpPr/>
            <p:nvPr/>
          </p:nvSpPr>
          <p:spPr>
            <a:xfrm>
              <a:off x="2129659" y="1012283"/>
              <a:ext cx="649537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</a:t>
              </a:r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1</a:t>
              </a:r>
              <a:endParaRPr lang="de-DE" sz="3000" baseline="30000" dirty="0">
                <a:solidFill>
                  <a:srgbClr val="FF0000"/>
                </a:solidFill>
                <a:latin typeface="OCR A Extended" panose="02010509020102010303" pitchFamily="50" charset="0"/>
              </a:endParaRPr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653747" y="2672633"/>
            <a:ext cx="2084822" cy="553999"/>
            <a:chOff x="653747" y="2672633"/>
            <a:chExt cx="2084822" cy="553999"/>
          </a:xfrm>
        </p:grpSpPr>
        <p:sp>
          <p:nvSpPr>
            <p:cNvPr id="69" name="Textfeld 68"/>
            <p:cNvSpPr txBox="1"/>
            <p:nvPr/>
          </p:nvSpPr>
          <p:spPr>
            <a:xfrm>
              <a:off x="653747" y="2672634"/>
              <a:ext cx="103281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4</a:t>
              </a:r>
              <a:r>
                <a:rPr lang="de-DE" sz="3000" baseline="30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3</a:t>
              </a:r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= </a:t>
              </a:r>
              <a:endParaRPr lang="de-DE" sz="3000" baseline="30000" dirty="0">
                <a:solidFill>
                  <a:srgbClr val="0070C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70" name="Rechteck 69"/>
            <p:cNvSpPr/>
            <p:nvPr/>
          </p:nvSpPr>
          <p:spPr>
            <a:xfrm>
              <a:off x="1119016" y="2672633"/>
              <a:ext cx="161955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6</a:t>
              </a:r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4</a:t>
              </a:r>
              <a:endParaRPr lang="de-DE" sz="3000" baseline="30000" dirty="0">
                <a:solidFill>
                  <a:srgbClr val="FF0000"/>
                </a:solidFill>
                <a:latin typeface="OCR A Extended" panose="02010509020102010303" pitchFamily="50" charset="0"/>
              </a:endParaRPr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653748" y="3226083"/>
            <a:ext cx="2084821" cy="553999"/>
            <a:chOff x="653748" y="3226083"/>
            <a:chExt cx="2084821" cy="553999"/>
          </a:xfrm>
        </p:grpSpPr>
        <p:sp>
          <p:nvSpPr>
            <p:cNvPr id="71" name="Textfeld 70"/>
            <p:cNvSpPr txBox="1"/>
            <p:nvPr/>
          </p:nvSpPr>
          <p:spPr>
            <a:xfrm>
              <a:off x="653748" y="3226084"/>
              <a:ext cx="103281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5</a:t>
              </a:r>
              <a:r>
                <a:rPr lang="de-DE" sz="3000" baseline="30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3</a:t>
              </a:r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= </a:t>
              </a:r>
              <a:endParaRPr lang="de-DE" sz="3000" baseline="30000" dirty="0">
                <a:solidFill>
                  <a:srgbClr val="0070C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72" name="Rechteck 71"/>
            <p:cNvSpPr/>
            <p:nvPr/>
          </p:nvSpPr>
          <p:spPr>
            <a:xfrm>
              <a:off x="1624338" y="3226083"/>
              <a:ext cx="1114231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12</a:t>
              </a:r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5</a:t>
              </a:r>
              <a:endParaRPr lang="de-DE" sz="3000" baseline="30000" dirty="0">
                <a:solidFill>
                  <a:srgbClr val="FF0000"/>
                </a:solidFill>
                <a:latin typeface="OCR A Extended" panose="02010509020102010303" pitchFamily="50" charset="0"/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653745" y="3787550"/>
            <a:ext cx="2101042" cy="553999"/>
            <a:chOff x="653745" y="3787550"/>
            <a:chExt cx="2101042" cy="553999"/>
          </a:xfrm>
        </p:grpSpPr>
        <p:sp>
          <p:nvSpPr>
            <p:cNvPr id="73" name="Textfeld 72"/>
            <p:cNvSpPr txBox="1"/>
            <p:nvPr/>
          </p:nvSpPr>
          <p:spPr>
            <a:xfrm>
              <a:off x="653745" y="3787551"/>
              <a:ext cx="103281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6</a:t>
              </a:r>
              <a:r>
                <a:rPr lang="de-DE" sz="3000" baseline="30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3</a:t>
              </a:r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= </a:t>
              </a:r>
              <a:endParaRPr lang="de-DE" sz="3000" baseline="30000" dirty="0">
                <a:solidFill>
                  <a:srgbClr val="0070C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74" name="Rechteck 73"/>
            <p:cNvSpPr/>
            <p:nvPr/>
          </p:nvSpPr>
          <p:spPr>
            <a:xfrm>
              <a:off x="1640379" y="3787550"/>
              <a:ext cx="1114408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21</a:t>
              </a:r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6</a:t>
              </a:r>
              <a:endParaRPr lang="de-DE" sz="3000" baseline="30000" dirty="0">
                <a:solidFill>
                  <a:srgbClr val="FF0000"/>
                </a:solidFill>
                <a:latin typeface="OCR A Extended" panose="02010509020102010303" pitchFamily="50" charset="0"/>
              </a:endParaRPr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653746" y="2103141"/>
            <a:ext cx="2085000" cy="2783837"/>
            <a:chOff x="653746" y="2103141"/>
            <a:chExt cx="2085000" cy="2783837"/>
          </a:xfrm>
        </p:grpSpPr>
        <p:sp>
          <p:nvSpPr>
            <p:cNvPr id="49" name="Textfeld 48"/>
            <p:cNvSpPr txBox="1"/>
            <p:nvPr/>
          </p:nvSpPr>
          <p:spPr>
            <a:xfrm>
              <a:off x="653746" y="2103142"/>
              <a:ext cx="103281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 smtClean="0">
                  <a:solidFill>
                    <a:srgbClr val="FFC000"/>
                  </a:solidFill>
                  <a:latin typeface="OCR A Extended" panose="02010509020102010303" pitchFamily="50" charset="0"/>
                </a:rPr>
                <a:t>3</a:t>
              </a:r>
              <a:r>
                <a:rPr lang="de-DE" sz="3000" baseline="30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3</a:t>
              </a:r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= </a:t>
              </a:r>
              <a:endParaRPr lang="de-DE" sz="3000" baseline="30000" dirty="0">
                <a:solidFill>
                  <a:srgbClr val="0070C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50" name="Rechteck 49"/>
            <p:cNvSpPr/>
            <p:nvPr/>
          </p:nvSpPr>
          <p:spPr>
            <a:xfrm>
              <a:off x="1119015" y="2103141"/>
              <a:ext cx="1619555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2</a:t>
              </a:r>
              <a:r>
                <a:rPr lang="de-DE" sz="3000" dirty="0" smtClean="0">
                  <a:solidFill>
                    <a:srgbClr val="FFC000"/>
                  </a:solidFill>
                  <a:latin typeface="OCR A Extended" panose="02010509020102010303" pitchFamily="50" charset="0"/>
                </a:rPr>
                <a:t>7</a:t>
              </a:r>
              <a:endParaRPr lang="de-DE" sz="3000" baseline="30000" dirty="0">
                <a:solidFill>
                  <a:srgbClr val="FFC00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653746" y="4332980"/>
              <a:ext cx="103281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 smtClean="0">
                  <a:solidFill>
                    <a:srgbClr val="FFC000"/>
                  </a:solidFill>
                  <a:latin typeface="OCR A Extended" panose="02010509020102010303" pitchFamily="50" charset="0"/>
                </a:rPr>
                <a:t>7</a:t>
              </a:r>
              <a:r>
                <a:rPr lang="de-DE" sz="3000" baseline="30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3</a:t>
              </a:r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= </a:t>
              </a:r>
              <a:endParaRPr lang="de-DE" sz="3000" baseline="30000" dirty="0">
                <a:solidFill>
                  <a:srgbClr val="0070C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76" name="Rechteck 75"/>
            <p:cNvSpPr/>
            <p:nvPr/>
          </p:nvSpPr>
          <p:spPr>
            <a:xfrm>
              <a:off x="1624338" y="4332979"/>
              <a:ext cx="1114408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34</a:t>
              </a:r>
              <a:r>
                <a:rPr lang="de-DE" sz="3000" dirty="0" smtClean="0">
                  <a:solidFill>
                    <a:srgbClr val="FFC000"/>
                  </a:solidFill>
                  <a:latin typeface="OCR A Extended" panose="02010509020102010303" pitchFamily="50" charset="0"/>
                </a:rPr>
                <a:t>3</a:t>
              </a:r>
              <a:endParaRPr lang="de-DE" sz="3000" baseline="30000" dirty="0">
                <a:solidFill>
                  <a:srgbClr val="FFC000"/>
                </a:solidFill>
                <a:latin typeface="OCR A Extended" panose="02010509020102010303" pitchFamily="50" charset="0"/>
              </a:endParaRP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653745" y="1557712"/>
            <a:ext cx="2125452" cy="3874695"/>
            <a:chOff x="653745" y="1557712"/>
            <a:chExt cx="2125452" cy="3874695"/>
          </a:xfrm>
        </p:grpSpPr>
        <p:sp>
          <p:nvSpPr>
            <p:cNvPr id="46" name="Textfeld 45"/>
            <p:cNvSpPr txBox="1"/>
            <p:nvPr/>
          </p:nvSpPr>
          <p:spPr>
            <a:xfrm>
              <a:off x="653745" y="1557713"/>
              <a:ext cx="103281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 smtClean="0">
                  <a:solidFill>
                    <a:srgbClr val="00B050"/>
                  </a:solidFill>
                  <a:latin typeface="OCR A Extended" panose="02010509020102010303" pitchFamily="50" charset="0"/>
                </a:rPr>
                <a:t>2</a:t>
              </a:r>
              <a:r>
                <a:rPr lang="de-DE" sz="3000" baseline="30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3</a:t>
              </a:r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= </a:t>
              </a:r>
              <a:endParaRPr lang="de-DE" sz="3000" baseline="30000" dirty="0">
                <a:solidFill>
                  <a:srgbClr val="0070C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47" name="Rechteck 46"/>
            <p:cNvSpPr/>
            <p:nvPr/>
          </p:nvSpPr>
          <p:spPr>
            <a:xfrm>
              <a:off x="2129660" y="1557712"/>
              <a:ext cx="649537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</a:t>
              </a:r>
              <a:r>
                <a:rPr lang="de-DE" sz="3000" dirty="0" smtClean="0">
                  <a:solidFill>
                    <a:srgbClr val="00B050"/>
                  </a:solidFill>
                  <a:latin typeface="OCR A Extended" panose="02010509020102010303" pitchFamily="50" charset="0"/>
                </a:rPr>
                <a:t>8</a:t>
              </a:r>
              <a:endParaRPr lang="de-DE" sz="3000" baseline="30000" dirty="0">
                <a:solidFill>
                  <a:srgbClr val="00B05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77" name="Textfeld 76"/>
            <p:cNvSpPr txBox="1"/>
            <p:nvPr/>
          </p:nvSpPr>
          <p:spPr>
            <a:xfrm>
              <a:off x="653747" y="4878409"/>
              <a:ext cx="103281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 smtClean="0">
                  <a:solidFill>
                    <a:srgbClr val="00B050"/>
                  </a:solidFill>
                  <a:latin typeface="OCR A Extended" panose="02010509020102010303" pitchFamily="50" charset="0"/>
                </a:rPr>
                <a:t>8</a:t>
              </a:r>
              <a:r>
                <a:rPr lang="de-DE" sz="3000" baseline="30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3</a:t>
              </a:r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= </a:t>
              </a:r>
              <a:endParaRPr lang="de-DE" sz="3000" baseline="30000" dirty="0">
                <a:solidFill>
                  <a:srgbClr val="0070C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78" name="Rechteck 77"/>
            <p:cNvSpPr/>
            <p:nvPr/>
          </p:nvSpPr>
          <p:spPr>
            <a:xfrm>
              <a:off x="1540067" y="4878408"/>
              <a:ext cx="1211180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51</a:t>
              </a:r>
              <a:r>
                <a:rPr lang="de-DE" sz="3000" dirty="0" smtClean="0">
                  <a:solidFill>
                    <a:srgbClr val="00B050"/>
                  </a:solidFill>
                  <a:latin typeface="OCR A Extended" panose="02010509020102010303" pitchFamily="50" charset="0"/>
                </a:rPr>
                <a:t>2</a:t>
              </a:r>
              <a:endParaRPr lang="de-DE" sz="3000" baseline="30000" dirty="0">
                <a:solidFill>
                  <a:srgbClr val="00B050"/>
                </a:solidFill>
                <a:latin typeface="OCR A Extended" panose="02010509020102010303" pitchFamily="50" charset="0"/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653748" y="5447900"/>
            <a:ext cx="2097500" cy="553999"/>
            <a:chOff x="653748" y="5447900"/>
            <a:chExt cx="2097500" cy="553999"/>
          </a:xfrm>
        </p:grpSpPr>
        <p:sp>
          <p:nvSpPr>
            <p:cNvPr id="79" name="Textfeld 78"/>
            <p:cNvSpPr txBox="1"/>
            <p:nvPr/>
          </p:nvSpPr>
          <p:spPr>
            <a:xfrm>
              <a:off x="653748" y="5447901"/>
              <a:ext cx="103281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9</a:t>
              </a:r>
              <a:r>
                <a:rPr lang="de-DE" sz="3000" baseline="30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3</a:t>
              </a:r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= </a:t>
              </a:r>
              <a:endParaRPr lang="de-DE" sz="3000" baseline="30000" dirty="0">
                <a:solidFill>
                  <a:srgbClr val="0070C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80" name="Rechteck 79"/>
            <p:cNvSpPr/>
            <p:nvPr/>
          </p:nvSpPr>
          <p:spPr>
            <a:xfrm>
              <a:off x="1475899" y="5447900"/>
              <a:ext cx="1275349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72</a:t>
              </a:r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9</a:t>
              </a:r>
              <a:endParaRPr lang="de-DE" sz="3000" baseline="30000" dirty="0">
                <a:solidFill>
                  <a:srgbClr val="FF0000"/>
                </a:solidFill>
                <a:latin typeface="OCR A Extended" panose="02010509020102010303" pitchFamily="50" charset="0"/>
              </a:endParaRPr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409099" y="6001350"/>
            <a:ext cx="2342150" cy="553999"/>
            <a:chOff x="409099" y="6001350"/>
            <a:chExt cx="2342150" cy="553999"/>
          </a:xfrm>
        </p:grpSpPr>
        <p:sp>
          <p:nvSpPr>
            <p:cNvPr id="81" name="Textfeld 80"/>
            <p:cNvSpPr txBox="1"/>
            <p:nvPr/>
          </p:nvSpPr>
          <p:spPr>
            <a:xfrm>
              <a:off x="409099" y="6001351"/>
              <a:ext cx="130152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1</a:t>
              </a:r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0</a:t>
              </a:r>
              <a:r>
                <a:rPr lang="de-DE" sz="3000" baseline="30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3</a:t>
              </a:r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= </a:t>
              </a:r>
              <a:endParaRPr lang="de-DE" sz="3000" baseline="30000" dirty="0">
                <a:solidFill>
                  <a:srgbClr val="0070C0"/>
                </a:solidFill>
                <a:latin typeface="OCR A Extended" panose="02010509020102010303" pitchFamily="50" charset="0"/>
              </a:endParaRPr>
            </a:p>
          </p:txBody>
        </p:sp>
        <p:sp>
          <p:nvSpPr>
            <p:cNvPr id="82" name="Rechteck 81"/>
            <p:cNvSpPr/>
            <p:nvPr/>
          </p:nvSpPr>
          <p:spPr>
            <a:xfrm>
              <a:off x="1411730" y="6001350"/>
              <a:ext cx="1339519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de-DE" sz="3000" dirty="0" smtClean="0">
                  <a:solidFill>
                    <a:srgbClr val="0070C0"/>
                  </a:solidFill>
                  <a:latin typeface="OCR A Extended" panose="02010509020102010303" pitchFamily="50" charset="0"/>
                </a:rPr>
                <a:t> 100</a:t>
              </a:r>
              <a:r>
                <a:rPr lang="de-DE" sz="3000" dirty="0" smtClean="0">
                  <a:solidFill>
                    <a:srgbClr val="FF0000"/>
                  </a:solidFill>
                  <a:latin typeface="OCR A Extended" panose="02010509020102010303" pitchFamily="50" charset="0"/>
                </a:rPr>
                <a:t>0</a:t>
              </a:r>
              <a:endParaRPr lang="de-DE" sz="3000" baseline="30000" dirty="0">
                <a:solidFill>
                  <a:srgbClr val="FF0000"/>
                </a:solidFill>
                <a:latin typeface="OCR A Extended" panose="02010509020102010303" pitchFamily="50" charset="0"/>
              </a:endParaRPr>
            </a:p>
          </p:txBody>
        </p:sp>
      </p:grpSp>
      <p:sp>
        <p:nvSpPr>
          <p:cNvPr id="4" name="Textfeld 3"/>
          <p:cNvSpPr txBox="1"/>
          <p:nvPr/>
        </p:nvSpPr>
        <p:spPr>
          <a:xfrm>
            <a:off x="4286019" y="941511"/>
            <a:ext cx="2414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„So kannst du die </a:t>
            </a:r>
            <a:r>
              <a:rPr lang="de-DE" b="1" dirty="0" smtClean="0">
                <a:solidFill>
                  <a:srgbClr val="FF00FF"/>
                </a:solidFill>
                <a:latin typeface="OCR A Extended" panose="02010509020102010303" pitchFamily="50" charset="0"/>
              </a:rPr>
              <a:t>Einerziffer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 bestimmen!“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  <a:latin typeface="OCR A Extended" panose="02010509020102010303" pitchFamily="50" charset="0"/>
            </a:endParaRPr>
          </a:p>
        </p:txBody>
      </p:sp>
      <p:pic>
        <p:nvPicPr>
          <p:cNvPr id="41" name="Grafik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253" y="941512"/>
            <a:ext cx="821306" cy="10620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2967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pieren 43"/>
          <p:cNvGrpSpPr/>
          <p:nvPr/>
        </p:nvGrpSpPr>
        <p:grpSpPr>
          <a:xfrm>
            <a:off x="-2644" y="6281"/>
            <a:ext cx="9146646" cy="6847460"/>
            <a:chOff x="-2644" y="6281"/>
            <a:chExt cx="9146646" cy="6847460"/>
          </a:xfrm>
        </p:grpSpPr>
        <p:sp>
          <p:nvSpPr>
            <p:cNvPr id="45" name="Textfeld 44"/>
            <p:cNvSpPr txBox="1"/>
            <p:nvPr/>
          </p:nvSpPr>
          <p:spPr>
            <a:xfrm>
              <a:off x="-2644" y="7248"/>
              <a:ext cx="8247052" cy="8463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449263"/>
              <a:endParaRPr lang="de-DE" sz="400" b="1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>
                <a:spcBef>
                  <a:spcPts val="600"/>
                </a:spcBef>
              </a:pPr>
              <a:r>
                <a:rPr lang="de-DE" sz="3000" b="1" spc="-150" dirty="0" smtClean="0">
                  <a:solidFill>
                    <a:srgbClr val="FF00FF"/>
                  </a:solidFill>
                  <a:latin typeface="OCR A Extended" panose="02010509020102010303" pitchFamily="50" charset="0"/>
                </a:rPr>
                <a:t>Darum funktioniert‘s!</a:t>
              </a:r>
              <a:endParaRPr lang="de-DE" sz="2000" b="1" spc="-150" dirty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  <a:p>
              <a:pPr marL="449263"/>
              <a:endParaRPr lang="de-DE" sz="800" b="1" dirty="0" smtClean="0">
                <a:solidFill>
                  <a:srgbClr val="FF00FF"/>
                </a:solidFill>
                <a:latin typeface="OCR A Extended" panose="02010509020102010303" pitchFamily="50" charset="0"/>
              </a:endParaRPr>
            </a:p>
          </p:txBody>
        </p:sp>
        <p:pic>
          <p:nvPicPr>
            <p:cNvPr id="48" name="Grafik 4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5205585" y="2915324"/>
              <a:ext cx="6847460" cy="10293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Textfeld 3"/>
          <p:cNvSpPr txBox="1"/>
          <p:nvPr/>
        </p:nvSpPr>
        <p:spPr>
          <a:xfrm>
            <a:off x="4430398" y="941511"/>
            <a:ext cx="2414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CR A Extended" panose="02010509020102010303" pitchFamily="50" charset="0"/>
              </a:rPr>
              <a:t>„Die Mathematik entlarvt die Zauberei!“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  <a:latin typeface="OCR A Extended" panose="02010509020102010303" pitchFamily="50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hteck 51"/>
              <p:cNvSpPr/>
              <p:nvPr/>
            </p:nvSpPr>
            <p:spPr>
              <a:xfrm>
                <a:off x="351069" y="1330987"/>
                <a:ext cx="17005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0" i="1" spc="-30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de-DE" sz="2400" b="0" i="1" spc="-30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𝑧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𝑒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de-DE" sz="2400" b="0" i="1" spc="-30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de-DE" sz="2400" b="0" i="1" spc="-3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de-DE" sz="2400" spc="-3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2" name="Rechtec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69" y="1330987"/>
                <a:ext cx="1700530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792" b="-171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hteck 52"/>
              <p:cNvSpPr/>
              <p:nvPr/>
            </p:nvSpPr>
            <p:spPr>
              <a:xfrm>
                <a:off x="343049" y="1988710"/>
                <a:ext cx="320504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0" i="1" spc="-30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(10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𝑧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𝑒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de-DE" sz="2400" b="0" i="1" spc="-30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 b="0" i="1" spc="-3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  </m:t>
                      </m:r>
                      <m:r>
                        <a:rPr lang="de-DE" sz="2400" b="0" i="1" spc="-3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𝑧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𝑒</m:t>
                          </m:r>
                        </m:e>
                      </m:d>
                      <m:r>
                        <a:rPr lang="de-DE" sz="2400" b="0" i="1" spc="-3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de-DE" sz="2400" spc="-3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Rechtec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049" y="1988710"/>
                <a:ext cx="3205045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570" b="-1710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hteck 54"/>
              <p:cNvSpPr/>
              <p:nvPr/>
            </p:nvSpPr>
            <p:spPr>
              <a:xfrm>
                <a:off x="327008" y="2630391"/>
                <a:ext cx="476027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400" i="1" spc="-30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sz="2400" i="1" spc="-300" dirty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2400" i="1" spc="-300" dirty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100∙</m:t>
                              </m:r>
                              <m:r>
                                <a:rPr lang="de-DE" sz="2400" i="1" spc="-300" dirty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de-DE" sz="2400" i="1" spc="-300" dirty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+2</m:t>
                          </m:r>
                          <m:r>
                            <a:rPr lang="de-DE" sz="2400" b="0" i="1" spc="-30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𝑧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𝑒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 +</m:t>
                          </m:r>
                          <m:sSup>
                            <m:sSupPr>
                              <m:ctrlPr>
                                <a:rPr lang="de-DE" sz="2400" i="1" spc="-300" dirty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sz="2400" i="1" spc="-300" dirty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2400" i="1" spc="-300" dirty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de-DE" sz="2400" b="0" i="1" spc="-3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𝑧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𝑒</m:t>
                          </m:r>
                        </m:e>
                      </m:d>
                      <m:r>
                        <a:rPr lang="de-DE" sz="2400" b="0" i="1" spc="-3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de-DE" sz="2400" spc="-3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5" name="Rechteck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08" y="2630391"/>
                <a:ext cx="476027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hteck 55"/>
              <p:cNvSpPr/>
              <p:nvPr/>
            </p:nvSpPr>
            <p:spPr>
              <a:xfrm>
                <a:off x="367111" y="3316645"/>
                <a:ext cx="75182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i="1" spc="-300" dirty="0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400" i="1" spc="-300" dirty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1000∙</m:t>
                          </m:r>
                          <m:r>
                            <a:rPr lang="de-DE" sz="2400" i="1" spc="-300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de-DE" sz="2400" i="1" spc="-300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de-DE" sz="2400" i="1" spc="-300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2400" b="0" i="1" spc="-300" dirty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de-DE" sz="2400" i="1" spc="-300" dirty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00∙</m:t>
                      </m:r>
                      <m:sSup>
                        <m:sSupPr>
                          <m:ctrlPr>
                            <a:rPr lang="de-DE" sz="2400" i="1" spc="-300" dirty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2400" i="1" spc="-300" dirty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  <m:sup>
                          <m:r>
                            <a:rPr lang="de-DE" sz="2400" i="1" spc="-300" dirty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 i="1" spc="-300" dirty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2400" i="1" spc="-300" dirty="0">
                          <a:solidFill>
                            <a:srgbClr val="00B050"/>
                          </a:solidFill>
                          <a:latin typeface="Cambria Math"/>
                        </a:rPr>
                        <m:t>𝑒</m:t>
                      </m:r>
                      <m:r>
                        <a:rPr lang="de-DE" sz="2400" i="1" spc="-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de-DE" sz="2400" i="1" spc="-3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de-DE" sz="2400" i="1" spc="-300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400" i="1" spc="-300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10</m:t>
                          </m:r>
                          <m:r>
                            <a:rPr lang="de-DE" sz="2400" i="1" spc="-300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2400" i="1" spc="-300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𝑧</m:t>
                          </m:r>
                          <m:r>
                            <a:rPr lang="de-DE" sz="2400" i="1" spc="-300" dirty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2400" i="1" spc="-300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400" i="1" spc="-300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 i="1" spc="-300" dirty="0">
                          <a:solidFill>
                            <a:srgbClr val="00B050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2400" b="0" i="1" spc="-300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1</m:t>
                      </m:r>
                      <m:r>
                        <a:rPr lang="de-DE" sz="2400" i="1" spc="-300" dirty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00∙</m:t>
                      </m:r>
                      <m:sSup>
                        <m:sSupPr>
                          <m:ctrlPr>
                            <a:rPr lang="de-DE" sz="2400" i="1" spc="-300" dirty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2400" i="1" spc="-300" dirty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  <m:sup>
                          <m:r>
                            <a:rPr lang="de-DE" sz="2400" i="1" spc="-300" dirty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 i="1" spc="-300" dirty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2400" i="1" spc="-300" dirty="0">
                          <a:solidFill>
                            <a:srgbClr val="00B050"/>
                          </a:solidFill>
                          <a:latin typeface="Cambria Math"/>
                        </a:rPr>
                        <m:t>𝑒</m:t>
                      </m:r>
                      <m:r>
                        <a:rPr lang="de-DE" sz="2400" i="1" spc="-3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2400" b="0" i="1" spc="-300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de-DE" sz="2400" i="1" spc="-300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0∙</m:t>
                      </m:r>
                      <m:r>
                        <a:rPr lang="de-DE" sz="2400" i="1" spc="-300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𝑧</m:t>
                      </m:r>
                      <m:r>
                        <a:rPr lang="de-DE" sz="2400" i="1" spc="-300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de-DE" sz="2400" i="1" spc="-300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2400" b="0" i="1" spc="-300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400" b="0" i="1" spc="-300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 i="1" spc="-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 +</m:t>
                      </m:r>
                      <m:sSup>
                        <m:sSupPr>
                          <m:ctrlP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400" b="0" i="1" spc="-30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de-DE" sz="2400" b="0" i="1" spc="-3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de-DE" sz="2400" spc="-3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6" name="Rechteck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11" y="3316645"/>
                <a:ext cx="7518212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16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hteck 56"/>
              <p:cNvSpPr/>
              <p:nvPr/>
            </p:nvSpPr>
            <p:spPr>
              <a:xfrm>
                <a:off x="343050" y="4015544"/>
                <a:ext cx="478964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spc="-300" dirty="0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1000</m:t>
                      </m:r>
                      <m:r>
                        <a:rPr lang="de-DE" sz="2400" i="1" spc="-300" dirty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de-DE" sz="2400" i="1" spc="-300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400" i="1" spc="-300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de-DE" sz="2400" i="1" spc="-300" dirty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de-DE" sz="2400" i="1" spc="-300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2400" b="0" i="1" spc="-300" dirty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de-DE" sz="2400" i="1" spc="-300" dirty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00∙</m:t>
                      </m:r>
                      <m:sSup>
                        <m:sSupPr>
                          <m:ctrlPr>
                            <a:rPr lang="de-DE" sz="2400" i="1" spc="-300" dirty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2400" i="1" spc="-300" dirty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  <m:sup>
                          <m:r>
                            <a:rPr lang="de-DE" sz="2400" i="1" spc="-300" dirty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 i="1" spc="-300" dirty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2400" i="1" spc="-300" dirty="0">
                          <a:solidFill>
                            <a:srgbClr val="00B050"/>
                          </a:solidFill>
                          <a:latin typeface="Cambria Math"/>
                        </a:rPr>
                        <m:t>𝑒</m:t>
                      </m:r>
                      <m:r>
                        <a:rPr lang="de-DE" sz="2400" i="1" spc="-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de-DE" sz="2400" i="1" spc="-3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2400" b="0" i="1" spc="-30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de-DE" sz="2400" i="1" spc="-300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0∙</m:t>
                      </m:r>
                      <m:r>
                        <a:rPr lang="de-DE" sz="2400" i="1" spc="-300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𝑧</m:t>
                      </m:r>
                      <m:r>
                        <a:rPr lang="de-DE" sz="2400" i="1" spc="-300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de-DE" sz="2400" i="1" spc="-300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2400" b="0" i="1" spc="-300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400" b="0" i="1" spc="-300" dirty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2400" i="1" spc="-3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 +</m:t>
                      </m:r>
                      <m:sSup>
                        <m:sSupPr>
                          <m:ctrlP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2400" i="1" spc="-300" dirty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2400" b="0" i="1" spc="-30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de-DE" sz="2400" b="0" i="1" spc="-3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de-DE" sz="2400" spc="-3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7" name="Rechteck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050" y="4015544"/>
                <a:ext cx="4789645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Geschweifte Klammer rechts 5"/>
          <p:cNvSpPr/>
          <p:nvPr/>
        </p:nvSpPr>
        <p:spPr>
          <a:xfrm rot="5400000">
            <a:off x="2236289" y="2712191"/>
            <a:ext cx="188562" cy="3591298"/>
          </a:xfrm>
          <a:prstGeom prst="rightBrace">
            <a:avLst>
              <a:gd name="adj1" fmla="val 66397"/>
              <a:gd name="adj2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435380" y="4746353"/>
            <a:ext cx="194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FF00FF"/>
                </a:solidFill>
              </a:rPr>
              <a:t>Vielfache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von 10:</a:t>
            </a:r>
          </a:p>
        </p:txBody>
      </p:sp>
      <p:sp>
        <p:nvSpPr>
          <p:cNvPr id="17" name="Rechteck 16"/>
          <p:cNvSpPr/>
          <p:nvPr/>
        </p:nvSpPr>
        <p:spPr>
          <a:xfrm>
            <a:off x="1435379" y="5115685"/>
            <a:ext cx="2360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/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	Beeinflussen 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die letzte Ziffer </a:t>
            </a:r>
            <a:r>
              <a:rPr lang="de-DE" b="1" dirty="0">
                <a:solidFill>
                  <a:srgbClr val="FF00FF"/>
                </a:solidFill>
                <a:sym typeface="Wingdings"/>
              </a:rPr>
              <a:t>nicht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!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4189052" y="4000228"/>
            <a:ext cx="615559" cy="492295"/>
          </a:xfrm>
          <a:prstGeom prst="roundRect">
            <a:avLst/>
          </a:prstGeom>
          <a:noFill/>
          <a:ln w="190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59"/>
          <p:cNvSpPr txBox="1"/>
          <p:nvPr/>
        </p:nvSpPr>
        <p:spPr>
          <a:xfrm>
            <a:off x="4094141" y="4730129"/>
            <a:ext cx="3836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FF00FF"/>
                </a:solidFill>
              </a:rPr>
              <a:t>Kein (ganzzahliges) Vielfaches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von 10:</a:t>
            </a:r>
          </a:p>
        </p:txBody>
      </p:sp>
      <p:sp>
        <p:nvSpPr>
          <p:cNvPr id="61" name="Rechteck 60"/>
          <p:cNvSpPr/>
          <p:nvPr/>
        </p:nvSpPr>
        <p:spPr>
          <a:xfrm>
            <a:off x="4189052" y="5121963"/>
            <a:ext cx="3522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/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	Die letzte Ziffer von e³ entspricht der </a:t>
            </a:r>
            <a:r>
              <a:rPr lang="de-DE" b="1" dirty="0" smtClean="0">
                <a:solidFill>
                  <a:srgbClr val="FF00FF"/>
                </a:solidFill>
                <a:sym typeface="Wingdings"/>
              </a:rPr>
              <a:t>letzten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 </a:t>
            </a:r>
            <a:r>
              <a:rPr lang="de-DE" b="1" dirty="0" smtClean="0">
                <a:solidFill>
                  <a:srgbClr val="FF00FF"/>
                </a:solidFill>
                <a:sym typeface="Wingdings"/>
              </a:rPr>
              <a:t>Ziffer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 der gesuchten Zahl!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253" y="941512"/>
            <a:ext cx="821306" cy="10620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328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5" grpId="0"/>
      <p:bldP spid="56" grpId="0"/>
      <p:bldP spid="57" grpId="0"/>
      <p:bldP spid="6" grpId="0" animBg="1"/>
      <p:bldP spid="58" grpId="0"/>
      <p:bldP spid="17" grpId="0"/>
      <p:bldP spid="18" grpId="0" animBg="1"/>
      <p:bldP spid="60" grpId="0"/>
      <p:bldP spid="6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420</Words>
  <Application>Microsoft Office PowerPoint</Application>
  <PresentationFormat>Bildschirmpräsentation (4:3)</PresentationFormat>
  <Paragraphs>104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Schrüfer_Oliver</dc:creator>
  <cp:lastModifiedBy>Sahneschnitte</cp:lastModifiedBy>
  <cp:revision>43</cp:revision>
  <dcterms:created xsi:type="dcterms:W3CDTF">2014-12-22T09:58:54Z</dcterms:created>
  <dcterms:modified xsi:type="dcterms:W3CDTF">2015-04-18T19:35:56Z</dcterms:modified>
</cp:coreProperties>
</file>