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2" r:id="rId4"/>
    <p:sldId id="261" r:id="rId5"/>
    <p:sldId id="263" r:id="rId6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0066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FF5F4-553F-4BF0-B182-882CC2339953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B74C1-F914-48E0-A1C8-FEFCAF80F1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21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77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25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89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33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2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50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8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02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87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90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11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8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5205585" y="2915324"/>
            <a:ext cx="6847460" cy="102937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feld 6"/>
          <p:cNvSpPr txBox="1"/>
          <p:nvPr/>
        </p:nvSpPr>
        <p:spPr>
          <a:xfrm>
            <a:off x="1647854" y="4581128"/>
            <a:ext cx="5296459" cy="1508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49263" algn="ctr"/>
            <a:endParaRPr lang="de-DE" sz="400" b="1" dirty="0" smtClean="0">
              <a:solidFill>
                <a:srgbClr val="FF00FF"/>
              </a:solidFill>
              <a:latin typeface="OCR A Extended" panose="02010509020102010303" pitchFamily="50" charset="0"/>
            </a:endParaRPr>
          </a:p>
          <a:p>
            <a:pPr algn="ctr"/>
            <a:r>
              <a:rPr lang="de-DE" sz="4000" b="1" spc="-150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Zaubereien mit deinem Geburtstag</a:t>
            </a:r>
            <a:endParaRPr lang="de-DE" sz="4000" b="1" spc="-150" dirty="0">
              <a:solidFill>
                <a:srgbClr val="FF00FF"/>
              </a:solidFill>
              <a:latin typeface="OCR A Extended" panose="02010509020102010303" pitchFamily="50" charset="0"/>
            </a:endParaRPr>
          </a:p>
          <a:p>
            <a:pPr marL="449263" algn="ctr"/>
            <a:endParaRPr lang="de-DE" sz="800" b="1" dirty="0" smtClean="0">
              <a:solidFill>
                <a:srgbClr val="FF00FF"/>
              </a:solidFill>
              <a:latin typeface="OCR A Extended" panose="02010509020102010303" pitchFamily="50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711331" y="806259"/>
            <a:ext cx="5169504" cy="3442271"/>
            <a:chOff x="1589940" y="806259"/>
            <a:chExt cx="5169504" cy="3442271"/>
          </a:xfrm>
        </p:grpSpPr>
        <p:pic>
          <p:nvPicPr>
            <p:cNvPr id="2" name="Grafik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231988">
              <a:off x="2217918" y="806259"/>
              <a:ext cx="1962833" cy="1936661"/>
            </a:xfrm>
            <a:prstGeom prst="rect">
              <a:avLst/>
            </a:prstGeom>
          </p:spPr>
        </p:pic>
        <p:grpSp>
          <p:nvGrpSpPr>
            <p:cNvPr id="8" name="Gruppieren 7"/>
            <p:cNvGrpSpPr/>
            <p:nvPr/>
          </p:nvGrpSpPr>
          <p:grpSpPr>
            <a:xfrm>
              <a:off x="1589940" y="908720"/>
              <a:ext cx="5169504" cy="3339810"/>
              <a:chOff x="482831" y="956339"/>
              <a:chExt cx="5169504" cy="3339810"/>
            </a:xfrm>
          </p:grpSpPr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8018" y="956339"/>
                <a:ext cx="2844317" cy="3339810"/>
              </a:xfrm>
              <a:prstGeom prst="rect">
                <a:avLst/>
              </a:prstGeom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</p:pic>
          <p:grpSp>
            <p:nvGrpSpPr>
              <p:cNvPr id="10" name="Gruppieren 9"/>
              <p:cNvGrpSpPr/>
              <p:nvPr/>
            </p:nvGrpSpPr>
            <p:grpSpPr>
              <a:xfrm>
                <a:off x="3317465" y="1412776"/>
                <a:ext cx="1825421" cy="1730064"/>
                <a:chOff x="3347864" y="1412776"/>
                <a:chExt cx="1825421" cy="1730064"/>
              </a:xfrm>
            </p:grpSpPr>
            <p:pic>
              <p:nvPicPr>
                <p:cNvPr id="15" name="Grafik 14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07478" y="1522840"/>
                  <a:ext cx="1265807" cy="1620000"/>
                </a:xfrm>
                <a:prstGeom prst="rect">
                  <a:avLst/>
                </a:prstGeom>
              </p:spPr>
            </p:pic>
            <p:pic>
              <p:nvPicPr>
                <p:cNvPr id="13" name="Grafik 12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47864" y="1412776"/>
                  <a:ext cx="1060658" cy="1440160"/>
                </a:xfrm>
                <a:prstGeom prst="rect">
                  <a:avLst/>
                </a:prstGeom>
              </p:spPr>
            </p:pic>
          </p:grpSp>
          <p:pic>
            <p:nvPicPr>
              <p:cNvPr id="11" name="Grafik 1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2831" y="2217167"/>
                <a:ext cx="1594843" cy="206229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038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uppieren 47"/>
          <p:cNvGrpSpPr/>
          <p:nvPr/>
        </p:nvGrpSpPr>
        <p:grpSpPr>
          <a:xfrm>
            <a:off x="-2644" y="-99392"/>
            <a:ext cx="9146646" cy="6847460"/>
            <a:chOff x="-2644" y="6281"/>
            <a:chExt cx="9146646" cy="6847460"/>
          </a:xfrm>
        </p:grpSpPr>
        <p:sp>
          <p:nvSpPr>
            <p:cNvPr id="51" name="Textfeld 50"/>
            <p:cNvSpPr txBox="1"/>
            <p:nvPr/>
          </p:nvSpPr>
          <p:spPr>
            <a:xfrm>
              <a:off x="-2644" y="7248"/>
              <a:ext cx="8247052" cy="8156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 indent="-177800">
                <a:spcBef>
                  <a:spcPts val="600"/>
                </a:spcBef>
              </a:pP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1. </a:t>
              </a:r>
              <a:r>
                <a:rPr lang="de-DE" sz="3000" b="1" spc="-300" dirty="0">
                  <a:solidFill>
                    <a:srgbClr val="FF00FF"/>
                  </a:solidFill>
                  <a:latin typeface="OCR A Extended" panose="02010509020102010303" pitchFamily="50" charset="0"/>
                </a:rPr>
                <a:t>Wann hast du Geburtstag?</a:t>
              </a:r>
            </a:p>
            <a:p>
              <a:pPr marL="449263"/>
              <a:endParaRPr lang="de-DE" sz="8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52" name="Grafik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3" name="Textfeld 62"/>
          <p:cNvSpPr txBox="1"/>
          <p:nvPr/>
        </p:nvSpPr>
        <p:spPr>
          <a:xfrm>
            <a:off x="2814139" y="4497745"/>
            <a:ext cx="48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  <a:sym typeface="Wingdings"/>
              </a:rPr>
              <a:t>+</a:t>
            </a:r>
            <a:endParaRPr lang="de-DE" sz="4000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230635" y="2748725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1231737" y="4608011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83" name="Gruppieren 82"/>
          <p:cNvGrpSpPr/>
          <p:nvPr/>
        </p:nvGrpSpPr>
        <p:grpSpPr>
          <a:xfrm>
            <a:off x="3466506" y="2667510"/>
            <a:ext cx="648000" cy="432048"/>
            <a:chOff x="1237560" y="3717032"/>
            <a:chExt cx="882169" cy="432048"/>
          </a:xfrm>
        </p:grpSpPr>
        <p:cxnSp>
          <p:nvCxnSpPr>
            <p:cNvPr id="84" name="Gerade Verbindung mit Pfeil 83"/>
            <p:cNvCxnSpPr/>
            <p:nvPr/>
          </p:nvCxnSpPr>
          <p:spPr>
            <a:xfrm>
              <a:off x="1237560" y="4149080"/>
              <a:ext cx="882169" cy="0"/>
            </a:xfrm>
            <a:prstGeom prst="straightConnector1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feld 84"/>
            <p:cNvSpPr txBox="1"/>
            <p:nvPr/>
          </p:nvSpPr>
          <p:spPr>
            <a:xfrm>
              <a:off x="1301476" y="3717032"/>
              <a:ext cx="6563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Kristen ITC" panose="03050502040202030202" pitchFamily="66" charset="0"/>
                  <a:sym typeface="Wingdings"/>
                </a:rPr>
                <a:t> 2</a:t>
              </a:r>
              <a:endPara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Kristen ITC" panose="03050502040202030202" pitchFamily="66" charset="0"/>
              </a:endParaRPr>
            </a:p>
          </p:txBody>
        </p:sp>
      </p:grpSp>
      <p:grpSp>
        <p:nvGrpSpPr>
          <p:cNvPr id="87" name="Gruppieren 86"/>
          <p:cNvGrpSpPr/>
          <p:nvPr/>
        </p:nvGrpSpPr>
        <p:grpSpPr>
          <a:xfrm>
            <a:off x="4160335" y="2667510"/>
            <a:ext cx="673649" cy="432048"/>
            <a:chOff x="1203357" y="3717032"/>
            <a:chExt cx="898293" cy="432048"/>
          </a:xfrm>
        </p:grpSpPr>
        <p:cxnSp>
          <p:nvCxnSpPr>
            <p:cNvPr id="90" name="Gerade Verbindung mit Pfeil 89"/>
            <p:cNvCxnSpPr/>
            <p:nvPr/>
          </p:nvCxnSpPr>
          <p:spPr>
            <a:xfrm>
              <a:off x="1237560" y="4149080"/>
              <a:ext cx="864090" cy="0"/>
            </a:xfrm>
            <a:prstGeom prst="straightConnector1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feld 90"/>
            <p:cNvSpPr txBox="1"/>
            <p:nvPr/>
          </p:nvSpPr>
          <p:spPr>
            <a:xfrm>
              <a:off x="1203357" y="3717032"/>
              <a:ext cx="863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Kristen ITC" panose="03050502040202030202" pitchFamily="66" charset="0"/>
                  <a:sym typeface="Wingdings"/>
                </a:rPr>
                <a:t>+ 5</a:t>
              </a:r>
              <a:endPara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Kristen ITC" panose="03050502040202030202" pitchFamily="66" charset="0"/>
              </a:endParaRPr>
            </a:p>
          </p:txBody>
        </p:sp>
      </p:grpSp>
      <p:grpSp>
        <p:nvGrpSpPr>
          <p:cNvPr id="93" name="Gruppieren 92"/>
          <p:cNvGrpSpPr/>
          <p:nvPr/>
        </p:nvGrpSpPr>
        <p:grpSpPr>
          <a:xfrm>
            <a:off x="4880415" y="2667510"/>
            <a:ext cx="707787" cy="432048"/>
            <a:chOff x="1163091" y="3717032"/>
            <a:chExt cx="714972" cy="432048"/>
          </a:xfrm>
        </p:grpSpPr>
        <p:cxnSp>
          <p:nvCxnSpPr>
            <p:cNvPr id="94" name="Gerade Verbindung mit Pfeil 93"/>
            <p:cNvCxnSpPr/>
            <p:nvPr/>
          </p:nvCxnSpPr>
          <p:spPr>
            <a:xfrm>
              <a:off x="1223485" y="4149080"/>
              <a:ext cx="654578" cy="0"/>
            </a:xfrm>
            <a:prstGeom prst="straightConnector1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feld 94"/>
            <p:cNvSpPr txBox="1"/>
            <p:nvPr/>
          </p:nvSpPr>
          <p:spPr>
            <a:xfrm>
              <a:off x="1163091" y="3717032"/>
              <a:ext cx="6563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Kristen ITC" panose="03050502040202030202" pitchFamily="66" charset="0"/>
                  <a:sym typeface="Wingdings"/>
                </a:rPr>
                <a:t> 50</a:t>
              </a:r>
              <a:endPara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Kristen ITC" panose="03050502040202030202" pitchFamily="66" charset="0"/>
              </a:endParaRPr>
            </a:p>
          </p:txBody>
        </p:sp>
      </p:grpSp>
      <p:pic>
        <p:nvPicPr>
          <p:cNvPr id="101" name="Picture 8" descr="http://openclipart.org/image/300px/svg_to_png/35203/help-brows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46" y="2809533"/>
            <a:ext cx="580050" cy="58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8" descr="http://openclipart.org/image/300px/svg_to_png/35203/help-brows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431" y="4617955"/>
            <a:ext cx="580050" cy="58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Abgerundetes Rechteck 72"/>
          <p:cNvSpPr/>
          <p:nvPr/>
        </p:nvSpPr>
        <p:spPr>
          <a:xfrm>
            <a:off x="2051720" y="1052736"/>
            <a:ext cx="5531243" cy="86011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5" name="Grafik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06" y="1059851"/>
            <a:ext cx="608729" cy="787149"/>
          </a:xfrm>
          <a:prstGeom prst="rect">
            <a:avLst/>
          </a:prstGeom>
        </p:spPr>
      </p:pic>
      <p:grpSp>
        <p:nvGrpSpPr>
          <p:cNvPr id="2" name="Gruppieren 1"/>
          <p:cNvGrpSpPr/>
          <p:nvPr/>
        </p:nvGrpSpPr>
        <p:grpSpPr>
          <a:xfrm>
            <a:off x="5384471" y="4533597"/>
            <a:ext cx="2124188" cy="1053969"/>
            <a:chOff x="5384471" y="4533597"/>
            <a:chExt cx="2124188" cy="1053969"/>
          </a:xfrm>
        </p:grpSpPr>
        <p:sp>
          <p:nvSpPr>
            <p:cNvPr id="64" name="Textfeld 63"/>
            <p:cNvSpPr txBox="1"/>
            <p:nvPr/>
          </p:nvSpPr>
          <p:spPr>
            <a:xfrm>
              <a:off x="5384471" y="4533597"/>
              <a:ext cx="4821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4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CR A Extended" panose="02010509020102010303" pitchFamily="50" charset="0"/>
                  <a:sym typeface="Wingdings"/>
                </a:rPr>
                <a:t>=</a:t>
              </a:r>
              <a:endPara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99" name="Rechteck 98"/>
            <p:cNvSpPr/>
            <p:nvPr/>
          </p:nvSpPr>
          <p:spPr>
            <a:xfrm>
              <a:off x="6140580" y="5249012"/>
              <a:ext cx="136807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6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Ergebnis</a:t>
              </a:r>
              <a:endParaRPr lang="de-DE" sz="1600" b="1" spc="-150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6" name="Gruppieren 5"/>
          <p:cNvGrpSpPr>
            <a:grpSpLocks noChangeAspect="1"/>
          </p:cNvGrpSpPr>
          <p:nvPr/>
        </p:nvGrpSpPr>
        <p:grpSpPr>
          <a:xfrm>
            <a:off x="3369844" y="4455540"/>
            <a:ext cx="1437962" cy="864000"/>
            <a:chOff x="3340004" y="4418434"/>
            <a:chExt cx="1797453" cy="1080000"/>
          </a:xfrm>
        </p:grpSpPr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7903" y="4418434"/>
              <a:ext cx="1094596" cy="1080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8" name="Rechteck 7"/>
            <p:cNvSpPr/>
            <p:nvPr/>
          </p:nvSpPr>
          <p:spPr>
            <a:xfrm>
              <a:off x="3340004" y="5017753"/>
              <a:ext cx="1797453" cy="42319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de-DE" sz="16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Geburtsmonat</a:t>
              </a:r>
              <a:endParaRPr lang="de-DE" sz="1600" dirty="0">
                <a:solidFill>
                  <a:srgbClr val="FF00FF"/>
                </a:solidFill>
              </a:endParaRP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3949329" y="4784413"/>
              <a:ext cx="586056" cy="271123"/>
            </a:xfrm>
            <a:prstGeom prst="roundRect">
              <a:avLst/>
            </a:prstGeom>
            <a:noFill/>
            <a:ln w="381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" name="Gruppieren 2"/>
          <p:cNvGrpSpPr>
            <a:grpSpLocks noChangeAspect="1"/>
          </p:cNvGrpSpPr>
          <p:nvPr/>
        </p:nvGrpSpPr>
        <p:grpSpPr>
          <a:xfrm>
            <a:off x="2051720" y="2556068"/>
            <a:ext cx="1407070" cy="864000"/>
            <a:chOff x="1789301" y="2323289"/>
            <a:chExt cx="1758837" cy="1080000"/>
          </a:xfrm>
        </p:grpSpPr>
        <p:pic>
          <p:nvPicPr>
            <p:cNvPr id="2050" name="Picture 2" descr="https://openclipart.org/image/300px/svg_to_png/168411/1329741865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3759" y="2323289"/>
              <a:ext cx="1094594" cy="1080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" name="Abgerundetes Rechteck 71"/>
            <p:cNvSpPr/>
            <p:nvPr/>
          </p:nvSpPr>
          <p:spPr>
            <a:xfrm>
              <a:off x="2379561" y="2931482"/>
              <a:ext cx="586056" cy="350523"/>
            </a:xfrm>
            <a:prstGeom prst="roundRect">
              <a:avLst/>
            </a:prstGeom>
            <a:noFill/>
            <a:ln w="381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Rechteck 55"/>
            <p:cNvSpPr/>
            <p:nvPr/>
          </p:nvSpPr>
          <p:spPr>
            <a:xfrm>
              <a:off x="1789301" y="2479640"/>
              <a:ext cx="1758837" cy="42319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de-DE" sz="16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Geburtstag</a:t>
              </a:r>
              <a:endParaRPr lang="de-DE" sz="1600" b="1" spc="-150" dirty="0">
                <a:solidFill>
                  <a:srgbClr val="FF00FF"/>
                </a:solidFill>
              </a:endParaRPr>
            </a:p>
          </p:txBody>
        </p:sp>
      </p:grpSp>
      <p:pic>
        <p:nvPicPr>
          <p:cNvPr id="113" name="Picture 2" descr="https://openclipart.org/image/300px/svg_to_png/168411/132974186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20" y="1163244"/>
            <a:ext cx="588205" cy="580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" name="Gruppieren 43"/>
          <p:cNvGrpSpPr/>
          <p:nvPr/>
        </p:nvGrpSpPr>
        <p:grpSpPr>
          <a:xfrm>
            <a:off x="5637603" y="2667510"/>
            <a:ext cx="673649" cy="432048"/>
            <a:chOff x="1203357" y="3717032"/>
            <a:chExt cx="898293" cy="432048"/>
          </a:xfrm>
        </p:grpSpPr>
        <p:cxnSp>
          <p:nvCxnSpPr>
            <p:cNvPr id="45" name="Gerade Verbindung mit Pfeil 44"/>
            <p:cNvCxnSpPr/>
            <p:nvPr/>
          </p:nvCxnSpPr>
          <p:spPr>
            <a:xfrm>
              <a:off x="1237560" y="4149080"/>
              <a:ext cx="864090" cy="0"/>
            </a:xfrm>
            <a:prstGeom prst="straightConnector1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feld 45"/>
            <p:cNvSpPr txBox="1"/>
            <p:nvPr/>
          </p:nvSpPr>
          <p:spPr>
            <a:xfrm>
              <a:off x="1203357" y="3717032"/>
              <a:ext cx="863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Kristen ITC" panose="03050502040202030202" pitchFamily="66" charset="0"/>
                  <a:sym typeface="Wingdings"/>
                </a:rPr>
                <a:t>+ 9</a:t>
              </a:r>
              <a:endPara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Kristen ITC" panose="03050502040202030202" pitchFamily="66" charset="0"/>
              </a:endParaRPr>
            </a:p>
          </p:txBody>
        </p:sp>
      </p:grpSp>
      <p:pic>
        <p:nvPicPr>
          <p:cNvPr id="1026" name="Picture 2" descr="https://openclipart.org/image/300px/svg_to_png/14860/nicubunu-Chocolate-birthday-cak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211" y="4455540"/>
            <a:ext cx="790818" cy="77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2198070" y="11477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Wir zaubern deinen Geburtstag herbei! </a:t>
            </a:r>
            <a:r>
              <a:rPr lang="de-DE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Rechne </a:t>
            </a:r>
            <a:r>
              <a:rPr lang="de-DE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dazu …</a:t>
            </a:r>
            <a:endParaRPr lang="de-DE" spc="-150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48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1" grpId="0" animBg="1"/>
      <p:bldP spid="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718023" y="1231893"/>
            <a:ext cx="2517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2400" dirty="0" smtClean="0">
                <a:solidFill>
                  <a:srgbClr val="00B050"/>
                </a:solidFill>
              </a:rPr>
              <a:t>x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· 2 + 5)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·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50 + 9 =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718023" y="1892207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x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·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100 + 259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718023" y="2684295"/>
            <a:ext cx="2427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x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·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100 + 259 </a:t>
            </a:r>
            <a:r>
              <a:rPr lang="de-DE" sz="2400" dirty="0" smtClean="0">
                <a:solidFill>
                  <a:srgbClr val="FF0000"/>
                </a:solidFill>
              </a:rPr>
              <a:t>+ 4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718023" y="3327375"/>
            <a:ext cx="1980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x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·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100 + </a:t>
            </a:r>
            <a:r>
              <a:rPr lang="de-DE" sz="2400" dirty="0" smtClean="0">
                <a:solidFill>
                  <a:srgbClr val="0070C0"/>
                </a:solidFill>
              </a:rPr>
              <a:t>2</a:t>
            </a:r>
            <a:r>
              <a:rPr lang="de-DE" sz="2400" dirty="0" smtClean="0">
                <a:solidFill>
                  <a:srgbClr val="FF0000"/>
                </a:solidFill>
              </a:rPr>
              <a:t>63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47624" y="1291886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47624" y="2684295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4999055" y="2378553"/>
            <a:ext cx="1805192" cy="12369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" name="Gerade Verbindung mit Pfeil 5"/>
          <p:cNvCxnSpPr/>
          <p:nvPr/>
        </p:nvCxnSpPr>
        <p:spPr>
          <a:xfrm flipH="1">
            <a:off x="4235059" y="2900375"/>
            <a:ext cx="763996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bgerundetes Rechteck 27"/>
          <p:cNvSpPr/>
          <p:nvPr/>
        </p:nvSpPr>
        <p:spPr>
          <a:xfrm>
            <a:off x="1650067" y="4043833"/>
            <a:ext cx="1651190" cy="5457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917624" y="4832941"/>
            <a:ext cx="280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</a:rPr>
              <a:t>Der Geburtstag ist um 2 kleiner als die Hunderterstelle.</a:t>
            </a:r>
            <a:endParaRPr lang="de-DE" b="1" spc="-150" dirty="0">
              <a:solidFill>
                <a:srgbClr val="00B050"/>
              </a:solidFill>
              <a:latin typeface="OCR A Extended" panose="02010509020102010303" pitchFamily="50" charset="0"/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3685134" y="4049826"/>
            <a:ext cx="504527" cy="54577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686687" y="4090684"/>
            <a:ext cx="2510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2400" dirty="0" smtClean="0">
                <a:solidFill>
                  <a:srgbClr val="00B050"/>
                </a:solidFill>
              </a:rPr>
              <a:t>x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+ </a:t>
            </a:r>
            <a:r>
              <a:rPr lang="de-DE" sz="2400" dirty="0" smtClean="0">
                <a:solidFill>
                  <a:srgbClr val="0070C0"/>
                </a:solidFill>
              </a:rPr>
              <a:t>2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·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100   +   </a:t>
            </a:r>
            <a:r>
              <a:rPr lang="de-DE" sz="2400" dirty="0" smtClean="0">
                <a:solidFill>
                  <a:srgbClr val="FF0000"/>
                </a:solidFill>
              </a:rPr>
              <a:t>63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355976" y="4000904"/>
            <a:ext cx="3024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Der </a:t>
            </a:r>
            <a:r>
              <a:rPr lang="de-DE" b="1" spc="-150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Geburtsmonat</a:t>
            </a:r>
            <a:r>
              <a:rPr lang="de-DE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 ergibt sich als </a:t>
            </a:r>
            <a:r>
              <a:rPr lang="de-DE" b="1" spc="-15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Differenz</a:t>
            </a:r>
            <a:r>
              <a:rPr lang="de-DE" spc="-15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</a:t>
            </a:r>
            <a:r>
              <a:rPr lang="de-DE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aus </a:t>
            </a:r>
            <a:r>
              <a:rPr lang="de-DE" b="1" spc="-150" dirty="0" smtClean="0">
                <a:solidFill>
                  <a:srgbClr val="FF0000"/>
                </a:solidFill>
                <a:latin typeface="OCR A Extended" panose="02010509020102010303" pitchFamily="50" charset="0"/>
              </a:rPr>
              <a:t>63</a:t>
            </a:r>
            <a:r>
              <a:rPr lang="de-DE" spc="-150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 </a:t>
            </a:r>
            <a:r>
              <a:rPr lang="de-DE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und </a:t>
            </a:r>
            <a:r>
              <a:rPr lang="de-DE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59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.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  <p:pic>
        <p:nvPicPr>
          <p:cNvPr id="36" name="Grafik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5205585" y="2809651"/>
            <a:ext cx="6847460" cy="10293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ruppieren 55"/>
          <p:cNvGrpSpPr/>
          <p:nvPr/>
        </p:nvGrpSpPr>
        <p:grpSpPr>
          <a:xfrm>
            <a:off x="5172810" y="2460814"/>
            <a:ext cx="1435008" cy="1026790"/>
            <a:chOff x="3505499" y="4418434"/>
            <a:chExt cx="1435008" cy="1026790"/>
          </a:xfrm>
        </p:grpSpPr>
        <p:pic>
          <p:nvPicPr>
            <p:cNvPr id="57" name="Grafik 5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7904" y="4418434"/>
              <a:ext cx="1040666" cy="1026790"/>
            </a:xfrm>
            <a:prstGeom prst="rect">
              <a:avLst/>
            </a:prstGeom>
          </p:spPr>
        </p:pic>
        <p:sp>
          <p:nvSpPr>
            <p:cNvPr id="58" name="Rechteck 57"/>
            <p:cNvSpPr/>
            <p:nvPr/>
          </p:nvSpPr>
          <p:spPr>
            <a:xfrm>
              <a:off x="3505499" y="5017753"/>
              <a:ext cx="143500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de-DE" sz="16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Geburtsmonat</a:t>
              </a:r>
              <a:endParaRPr lang="de-DE" sz="1600" dirty="0">
                <a:solidFill>
                  <a:srgbClr val="FF00FF"/>
                </a:solidFill>
              </a:endParaRPr>
            </a:p>
          </p:txBody>
        </p:sp>
        <p:sp>
          <p:nvSpPr>
            <p:cNvPr id="59" name="Abgerundetes Rechteck 58"/>
            <p:cNvSpPr/>
            <p:nvPr/>
          </p:nvSpPr>
          <p:spPr>
            <a:xfrm>
              <a:off x="3923928" y="4767479"/>
              <a:ext cx="586056" cy="271123"/>
            </a:xfrm>
            <a:prstGeom prst="roundRect">
              <a:avLst/>
            </a:prstGeom>
            <a:noFill/>
            <a:ln w="381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0" name="Textfeld 59"/>
          <p:cNvSpPr txBox="1"/>
          <p:nvPr/>
        </p:nvSpPr>
        <p:spPr>
          <a:xfrm>
            <a:off x="-2644" y="-98425"/>
            <a:ext cx="8247052" cy="8156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49263"/>
            <a:endParaRPr lang="de-DE" sz="400" b="1" spc="-300" dirty="0" smtClean="0">
              <a:solidFill>
                <a:srgbClr val="FF00FF"/>
              </a:solidFill>
              <a:latin typeface="OCR A Extended" panose="02010509020102010303" pitchFamily="50" charset="0"/>
            </a:endParaRPr>
          </a:p>
          <a:p>
            <a:pPr marL="449263" indent="-177800">
              <a:spcBef>
                <a:spcPts val="600"/>
              </a:spcBef>
            </a:pPr>
            <a:r>
              <a:rPr lang="de-DE" sz="30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1. </a:t>
            </a:r>
            <a:r>
              <a:rPr lang="de-DE" sz="30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Wann hast du Geburtstag? </a:t>
            </a:r>
            <a:r>
              <a:rPr lang="de-DE" sz="24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(Erklärung)</a:t>
            </a:r>
            <a:endParaRPr lang="de-DE" sz="2400" b="1" spc="-300" dirty="0">
              <a:solidFill>
                <a:srgbClr val="FF00FF"/>
              </a:solidFill>
              <a:latin typeface="OCR A Extended" panose="02010509020102010303" pitchFamily="50" charset="0"/>
            </a:endParaRPr>
          </a:p>
          <a:p>
            <a:pPr marL="449263"/>
            <a:endParaRPr lang="de-DE" sz="800" b="1" spc="-300" dirty="0" smtClean="0">
              <a:solidFill>
                <a:srgbClr val="FF00FF"/>
              </a:solidFill>
              <a:latin typeface="OCR A Extended" panose="02010509020102010303" pitchFamily="50" charset="0"/>
            </a:endParaRPr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933518"/>
            <a:ext cx="608729" cy="787149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4790672" y="1231892"/>
            <a:ext cx="21871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5600" algn="l"/>
              </a:tabLst>
            </a:pPr>
            <a:r>
              <a:rPr lang="de-DE" sz="2400" dirty="0" smtClean="0">
                <a:solidFill>
                  <a:srgbClr val="00B050"/>
                </a:solidFill>
              </a:rPr>
              <a:t>x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	Geburtstag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90744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7" grpId="0" animBg="1"/>
      <p:bldP spid="18" grpId="0" animBg="1"/>
      <p:bldP spid="2" grpId="0" animBg="1"/>
      <p:bldP spid="28" grpId="0" animBg="1"/>
      <p:bldP spid="29" grpId="0"/>
      <p:bldP spid="30" grpId="0" animBg="1"/>
      <p:bldP spid="13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uppieren 47"/>
          <p:cNvGrpSpPr/>
          <p:nvPr/>
        </p:nvGrpSpPr>
        <p:grpSpPr>
          <a:xfrm>
            <a:off x="-2644" y="-99392"/>
            <a:ext cx="9146646" cy="6847460"/>
            <a:chOff x="-2644" y="6281"/>
            <a:chExt cx="9146646" cy="6847460"/>
          </a:xfrm>
        </p:grpSpPr>
        <p:sp>
          <p:nvSpPr>
            <p:cNvPr id="51" name="Textfeld 50"/>
            <p:cNvSpPr txBox="1"/>
            <p:nvPr/>
          </p:nvSpPr>
          <p:spPr>
            <a:xfrm>
              <a:off x="-2644" y="7248"/>
              <a:ext cx="8247052" cy="8156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 indent="-177800">
                <a:spcBef>
                  <a:spcPts val="600"/>
                </a:spcBef>
              </a:pP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2. </a:t>
              </a: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Wann hast du Geburtstag?</a:t>
              </a:r>
              <a:endParaRPr lang="de-DE" sz="3000" b="1" spc="-300" dirty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/>
              <a:endParaRPr lang="de-DE" sz="8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52" name="Grafik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4" name="Abgerundetes Rechteck 53"/>
          <p:cNvSpPr/>
          <p:nvPr/>
        </p:nvSpPr>
        <p:spPr>
          <a:xfrm>
            <a:off x="2051720" y="1052736"/>
            <a:ext cx="5531243" cy="86011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2188872" y="1130259"/>
            <a:ext cx="4149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Wir </a:t>
            </a:r>
            <a:r>
              <a:rPr lang="de-DE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zaubern deinen Geburtstag herbei! </a:t>
            </a:r>
            <a:r>
              <a:rPr lang="de-DE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Bilde dazu …</a:t>
            </a:r>
            <a:endParaRPr lang="de-DE" spc="-150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  <p:pic>
        <p:nvPicPr>
          <p:cNvPr id="58" name="Picture 2" descr="https://openclipart.org/image/300px/svg_to_png/168411/132974186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20" y="1163244"/>
            <a:ext cx="588205" cy="580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Grafik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06" y="1059851"/>
            <a:ext cx="608729" cy="787149"/>
          </a:xfrm>
          <a:prstGeom prst="rect">
            <a:avLst/>
          </a:prstGeom>
        </p:spPr>
      </p:pic>
      <p:grpSp>
        <p:nvGrpSpPr>
          <p:cNvPr id="9" name="Gruppieren 8"/>
          <p:cNvGrpSpPr/>
          <p:nvPr/>
        </p:nvGrpSpPr>
        <p:grpSpPr>
          <a:xfrm>
            <a:off x="1005964" y="2420888"/>
            <a:ext cx="6521553" cy="1696255"/>
            <a:chOff x="1005964" y="2420888"/>
            <a:chExt cx="6521553" cy="1696255"/>
          </a:xfrm>
        </p:grpSpPr>
        <p:sp>
          <p:nvSpPr>
            <p:cNvPr id="60" name="Textfeld 59"/>
            <p:cNvSpPr txBox="1"/>
            <p:nvPr/>
          </p:nvSpPr>
          <p:spPr>
            <a:xfrm>
              <a:off x="1005964" y="2632893"/>
              <a:ext cx="540000" cy="540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</a:t>
              </a:r>
              <a:endPara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66" name="Gruppieren 65"/>
            <p:cNvGrpSpPr>
              <a:grpSpLocks noChangeAspect="1"/>
            </p:cNvGrpSpPr>
            <p:nvPr/>
          </p:nvGrpSpPr>
          <p:grpSpPr>
            <a:xfrm>
              <a:off x="1986688" y="2442096"/>
              <a:ext cx="1238265" cy="864000"/>
              <a:chOff x="1898673" y="2323289"/>
              <a:chExt cx="1547831" cy="1080000"/>
            </a:xfrm>
          </p:grpSpPr>
          <p:pic>
            <p:nvPicPr>
              <p:cNvPr id="68" name="Picture 2" descr="https://openclipart.org/image/300px/svg_to_png/168411/1329741865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759" y="2323289"/>
                <a:ext cx="1094594" cy="1080000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9" name="Abgerundetes Rechteck 68"/>
              <p:cNvSpPr/>
              <p:nvPr/>
            </p:nvSpPr>
            <p:spPr>
              <a:xfrm>
                <a:off x="2379561" y="2931482"/>
                <a:ext cx="586056" cy="350523"/>
              </a:xfrm>
              <a:prstGeom prst="roundRect">
                <a:avLst/>
              </a:prstGeom>
              <a:noFill/>
              <a:ln w="3810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7" name="Rechteck 66"/>
              <p:cNvSpPr/>
              <p:nvPr/>
            </p:nvSpPr>
            <p:spPr>
              <a:xfrm>
                <a:off x="1898673" y="2490577"/>
                <a:ext cx="1547831" cy="42319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DE" sz="1600" b="1" spc="-150" dirty="0" smtClean="0">
                    <a:solidFill>
                      <a:srgbClr val="FF00FF"/>
                    </a:solidFill>
                    <a:latin typeface="OCR A Extended" panose="02010509020102010303" pitchFamily="50" charset="0"/>
                  </a:rPr>
                  <a:t>Geburtstag</a:t>
                </a:r>
                <a:endParaRPr lang="de-DE" sz="1600" b="1" spc="-150" dirty="0">
                  <a:solidFill>
                    <a:srgbClr val="FF00FF"/>
                  </a:solidFill>
                </a:endParaRPr>
              </a:p>
            </p:txBody>
          </p:sp>
        </p:grpSp>
        <p:sp>
          <p:nvSpPr>
            <p:cNvPr id="6" name="Plus 5"/>
            <p:cNvSpPr/>
            <p:nvPr/>
          </p:nvSpPr>
          <p:spPr>
            <a:xfrm>
              <a:off x="3475412" y="2618610"/>
              <a:ext cx="540000" cy="540000"/>
            </a:xfrm>
            <a:prstGeom prst="mathPlus">
              <a:avLst>
                <a:gd name="adj1" fmla="val 12409"/>
              </a:avLst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70" name="Gruppieren 69"/>
            <p:cNvGrpSpPr>
              <a:grpSpLocks noChangeAspect="1"/>
            </p:cNvGrpSpPr>
            <p:nvPr/>
          </p:nvGrpSpPr>
          <p:grpSpPr>
            <a:xfrm>
              <a:off x="4243405" y="2420888"/>
              <a:ext cx="1429820" cy="864002"/>
              <a:chOff x="3361563" y="4418434"/>
              <a:chExt cx="1787276" cy="1080002"/>
            </a:xfrm>
          </p:grpSpPr>
          <p:pic>
            <p:nvPicPr>
              <p:cNvPr id="71" name="Grafik 70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7903" y="4418434"/>
                <a:ext cx="1094596" cy="1080000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</p:spPr>
          </p:pic>
          <p:sp>
            <p:nvSpPr>
              <p:cNvPr id="72" name="Rechteck 71"/>
              <p:cNvSpPr/>
              <p:nvPr/>
            </p:nvSpPr>
            <p:spPr>
              <a:xfrm>
                <a:off x="3361563" y="5075243"/>
                <a:ext cx="1787276" cy="42319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r>
                  <a:rPr lang="de-DE" sz="1600" b="1" spc="-150" dirty="0" smtClean="0">
                    <a:solidFill>
                      <a:srgbClr val="FF00FF"/>
                    </a:solidFill>
                    <a:latin typeface="OCR A Extended" panose="02010509020102010303" pitchFamily="50" charset="0"/>
                  </a:rPr>
                  <a:t>Geburtsmonat</a:t>
                </a:r>
                <a:endParaRPr lang="de-DE" sz="16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78" name="Abgerundetes Rechteck 77"/>
              <p:cNvSpPr/>
              <p:nvPr/>
            </p:nvSpPr>
            <p:spPr>
              <a:xfrm>
                <a:off x="3949329" y="4784413"/>
                <a:ext cx="586056" cy="271123"/>
              </a:xfrm>
              <a:prstGeom prst="roundRect">
                <a:avLst/>
              </a:prstGeom>
              <a:noFill/>
              <a:ln w="3810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8" name="Gleich 7"/>
            <p:cNvSpPr/>
            <p:nvPr/>
          </p:nvSpPr>
          <p:spPr>
            <a:xfrm>
              <a:off x="5824572" y="2654780"/>
              <a:ext cx="540000" cy="540000"/>
            </a:xfrm>
            <a:prstGeom prst="mathEqual">
              <a:avLst>
                <a:gd name="adj1" fmla="val 14261"/>
                <a:gd name="adj2" fmla="val 1176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grpSp>
          <p:nvGrpSpPr>
            <p:cNvPr id="2" name="Gruppieren 1"/>
            <p:cNvGrpSpPr>
              <a:grpSpLocks noChangeAspect="1"/>
            </p:cNvGrpSpPr>
            <p:nvPr/>
          </p:nvGrpSpPr>
          <p:grpSpPr>
            <a:xfrm>
              <a:off x="6753345" y="2583097"/>
              <a:ext cx="774172" cy="751431"/>
              <a:chOff x="6516217" y="2649601"/>
              <a:chExt cx="1209644" cy="1174111"/>
            </a:xfrm>
          </p:grpSpPr>
          <p:pic>
            <p:nvPicPr>
              <p:cNvPr id="122" name="Picture 8" descr="http://openclipart.org/image/300px/svg_to_png/35203/help-browser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7" y="2649601"/>
                <a:ext cx="999363" cy="9993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Grafik 1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05941" y="3175712"/>
                <a:ext cx="619920" cy="648000"/>
              </a:xfrm>
              <a:prstGeom prst="rect">
                <a:avLst/>
              </a:prstGeom>
            </p:spPr>
          </p:pic>
        </p:grpSp>
        <p:sp>
          <p:nvSpPr>
            <p:cNvPr id="4" name="Geschweifte Klammer rechts 3"/>
            <p:cNvSpPr/>
            <p:nvPr/>
          </p:nvSpPr>
          <p:spPr>
            <a:xfrm rot="5400000">
              <a:off x="3637950" y="1958830"/>
              <a:ext cx="288033" cy="3228373"/>
            </a:xfrm>
            <a:prstGeom prst="rightBrace">
              <a:avLst>
                <a:gd name="adj1" fmla="val 67124"/>
                <a:gd name="adj2" fmla="val 50000"/>
              </a:avLst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/>
            <p:cNvSpPr/>
            <p:nvPr/>
          </p:nvSpPr>
          <p:spPr>
            <a:xfrm>
              <a:off x="3351411" y="3717033"/>
              <a:ext cx="86594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2000" b="1" spc="-15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Summe</a:t>
              </a:r>
              <a:endParaRPr lang="de-DE" sz="20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1005964" y="4437112"/>
            <a:ext cx="6521553" cy="1696949"/>
            <a:chOff x="1005964" y="4437112"/>
            <a:chExt cx="6521553" cy="1696949"/>
          </a:xfrm>
        </p:grpSpPr>
        <p:sp>
          <p:nvSpPr>
            <p:cNvPr id="62" name="Textfeld 61"/>
            <p:cNvSpPr txBox="1"/>
            <p:nvPr/>
          </p:nvSpPr>
          <p:spPr>
            <a:xfrm>
              <a:off x="1005964" y="4637174"/>
              <a:ext cx="540000" cy="540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  <a:endPara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Minus 6"/>
            <p:cNvSpPr/>
            <p:nvPr/>
          </p:nvSpPr>
          <p:spPr>
            <a:xfrm>
              <a:off x="3488921" y="4635751"/>
              <a:ext cx="540000" cy="540000"/>
            </a:xfrm>
            <a:prstGeom prst="mathMinus">
              <a:avLst>
                <a:gd name="adj1" fmla="val 12409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Gleich 120"/>
            <p:cNvSpPr/>
            <p:nvPr/>
          </p:nvSpPr>
          <p:spPr>
            <a:xfrm>
              <a:off x="5824572" y="4635751"/>
              <a:ext cx="540000" cy="540000"/>
            </a:xfrm>
            <a:prstGeom prst="mathEqual">
              <a:avLst>
                <a:gd name="adj1" fmla="val 14261"/>
                <a:gd name="adj2" fmla="val 1176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grpSp>
          <p:nvGrpSpPr>
            <p:cNvPr id="3" name="Gruppieren 2"/>
            <p:cNvGrpSpPr>
              <a:grpSpLocks noChangeAspect="1"/>
            </p:cNvGrpSpPr>
            <p:nvPr/>
          </p:nvGrpSpPr>
          <p:grpSpPr>
            <a:xfrm>
              <a:off x="6753344" y="4558517"/>
              <a:ext cx="774173" cy="725315"/>
              <a:chOff x="6516216" y="4509632"/>
              <a:chExt cx="1209645" cy="1133305"/>
            </a:xfrm>
          </p:grpSpPr>
          <p:pic>
            <p:nvPicPr>
              <p:cNvPr id="123" name="Picture 8" descr="http://openclipart.org/image/300px/svg_to_png/35203/help-browser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6" y="4509632"/>
                <a:ext cx="999363" cy="9993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Grafik 12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05941" y="4994937"/>
                <a:ext cx="619920" cy="648000"/>
              </a:xfrm>
              <a:prstGeom prst="rect">
                <a:avLst/>
              </a:prstGeom>
            </p:spPr>
          </p:pic>
        </p:grpSp>
        <p:grpSp>
          <p:nvGrpSpPr>
            <p:cNvPr id="39" name="Gruppieren 38"/>
            <p:cNvGrpSpPr>
              <a:grpSpLocks noChangeAspect="1"/>
            </p:cNvGrpSpPr>
            <p:nvPr/>
          </p:nvGrpSpPr>
          <p:grpSpPr>
            <a:xfrm>
              <a:off x="1979712" y="4437112"/>
              <a:ext cx="1238265" cy="864000"/>
              <a:chOff x="1898673" y="2323289"/>
              <a:chExt cx="1547831" cy="1080000"/>
            </a:xfrm>
          </p:grpSpPr>
          <p:pic>
            <p:nvPicPr>
              <p:cNvPr id="40" name="Picture 2" descr="https://openclipart.org/image/300px/svg_to_png/168411/1329741865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759" y="2323289"/>
                <a:ext cx="1094594" cy="1080000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" name="Abgerundetes Rechteck 40"/>
              <p:cNvSpPr/>
              <p:nvPr/>
            </p:nvSpPr>
            <p:spPr>
              <a:xfrm>
                <a:off x="2379561" y="2931482"/>
                <a:ext cx="586056" cy="350523"/>
              </a:xfrm>
              <a:prstGeom prst="roundRect">
                <a:avLst/>
              </a:prstGeom>
              <a:noFill/>
              <a:ln w="3810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Rechteck 41"/>
              <p:cNvSpPr/>
              <p:nvPr/>
            </p:nvSpPr>
            <p:spPr>
              <a:xfrm>
                <a:off x="1898673" y="2490577"/>
                <a:ext cx="1547831" cy="42319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DE" sz="1600" b="1" spc="-150" dirty="0" smtClean="0">
                    <a:solidFill>
                      <a:srgbClr val="FF00FF"/>
                    </a:solidFill>
                    <a:latin typeface="OCR A Extended" panose="02010509020102010303" pitchFamily="50" charset="0"/>
                  </a:rPr>
                  <a:t>Geburtstag</a:t>
                </a:r>
                <a:endParaRPr lang="de-DE" sz="1600" b="1" spc="-150" dirty="0">
                  <a:solidFill>
                    <a:srgbClr val="FF00FF"/>
                  </a:solidFill>
                </a:endParaRPr>
              </a:p>
            </p:txBody>
          </p:sp>
        </p:grpSp>
        <p:grpSp>
          <p:nvGrpSpPr>
            <p:cNvPr id="43" name="Gruppieren 42"/>
            <p:cNvGrpSpPr>
              <a:grpSpLocks noChangeAspect="1"/>
            </p:cNvGrpSpPr>
            <p:nvPr/>
          </p:nvGrpSpPr>
          <p:grpSpPr>
            <a:xfrm>
              <a:off x="4243668" y="4446312"/>
              <a:ext cx="1429820" cy="864002"/>
              <a:chOff x="3361563" y="4418434"/>
              <a:chExt cx="1787276" cy="1080002"/>
            </a:xfrm>
          </p:grpSpPr>
          <p:pic>
            <p:nvPicPr>
              <p:cNvPr id="44" name="Grafik 4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7903" y="4418434"/>
                <a:ext cx="1094596" cy="1080000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</p:spPr>
          </p:pic>
          <p:sp>
            <p:nvSpPr>
              <p:cNvPr id="45" name="Rechteck 44"/>
              <p:cNvSpPr/>
              <p:nvPr/>
            </p:nvSpPr>
            <p:spPr>
              <a:xfrm>
                <a:off x="3361563" y="5075243"/>
                <a:ext cx="1787276" cy="42319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r>
                  <a:rPr lang="de-DE" sz="1600" b="1" spc="-150" dirty="0" smtClean="0">
                    <a:solidFill>
                      <a:srgbClr val="FF00FF"/>
                    </a:solidFill>
                    <a:latin typeface="OCR A Extended" panose="02010509020102010303" pitchFamily="50" charset="0"/>
                  </a:rPr>
                  <a:t>Geburtsmonat</a:t>
                </a:r>
                <a:endParaRPr lang="de-DE" sz="1600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46" name="Abgerundetes Rechteck 45"/>
              <p:cNvSpPr/>
              <p:nvPr/>
            </p:nvSpPr>
            <p:spPr>
              <a:xfrm>
                <a:off x="3949329" y="4784413"/>
                <a:ext cx="586056" cy="271123"/>
              </a:xfrm>
              <a:prstGeom prst="roundRect">
                <a:avLst/>
              </a:prstGeom>
              <a:noFill/>
              <a:ln w="3810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9" name="Geschweifte Klammer rechts 48"/>
            <p:cNvSpPr/>
            <p:nvPr/>
          </p:nvSpPr>
          <p:spPr>
            <a:xfrm rot="5400000">
              <a:off x="3644700" y="3975748"/>
              <a:ext cx="288033" cy="3228373"/>
            </a:xfrm>
            <a:prstGeom prst="rightBrace">
              <a:avLst>
                <a:gd name="adj1" fmla="val 67124"/>
                <a:gd name="adj2" fmla="val 50000"/>
              </a:avLst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Rechteck 49"/>
            <p:cNvSpPr/>
            <p:nvPr/>
          </p:nvSpPr>
          <p:spPr>
            <a:xfrm>
              <a:off x="3073918" y="5733951"/>
              <a:ext cx="1434541" cy="40011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de-DE" sz="2000" b="1" spc="-150" dirty="0" smtClean="0">
                  <a:solidFill>
                    <a:srgbClr val="00B050"/>
                  </a:solidFill>
                  <a:latin typeface="OCR A Extended" panose="02010509020102010303" pitchFamily="50" charset="0"/>
                </a:rPr>
                <a:t>Differenz</a:t>
              </a:r>
              <a:endParaRPr lang="de-DE" sz="200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488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uppieren 47"/>
          <p:cNvGrpSpPr/>
          <p:nvPr/>
        </p:nvGrpSpPr>
        <p:grpSpPr>
          <a:xfrm>
            <a:off x="-2644" y="-99392"/>
            <a:ext cx="9146646" cy="6847460"/>
            <a:chOff x="-2644" y="6281"/>
            <a:chExt cx="9146646" cy="6847460"/>
          </a:xfrm>
        </p:grpSpPr>
        <p:sp>
          <p:nvSpPr>
            <p:cNvPr id="51" name="Textfeld 50"/>
            <p:cNvSpPr txBox="1"/>
            <p:nvPr/>
          </p:nvSpPr>
          <p:spPr>
            <a:xfrm>
              <a:off x="-2644" y="7248"/>
              <a:ext cx="8247052" cy="8463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 indent="-177800">
                <a:spcBef>
                  <a:spcPts val="600"/>
                </a:spcBef>
              </a:pP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2. </a:t>
              </a: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Wann hast du Geburtstag</a:t>
              </a: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?</a:t>
              </a:r>
              <a:r>
                <a:rPr lang="de-DE" sz="3200" b="1" spc="-300" dirty="0">
                  <a:solidFill>
                    <a:srgbClr val="FF00FF"/>
                  </a:solidFill>
                  <a:latin typeface="OCR A Extended" panose="02010509020102010303" pitchFamily="50" charset="0"/>
                </a:rPr>
                <a:t> </a:t>
              </a:r>
              <a:r>
                <a:rPr lang="de-DE" sz="2400" b="1" spc="-300" dirty="0">
                  <a:solidFill>
                    <a:srgbClr val="FF00FF"/>
                  </a:solidFill>
                  <a:latin typeface="OCR A Extended" panose="02010509020102010303" pitchFamily="50" charset="0"/>
                </a:rPr>
                <a:t>(Erklärung</a:t>
              </a:r>
              <a:r>
                <a:rPr lang="de-DE" sz="24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)</a:t>
              </a:r>
              <a:endParaRPr lang="de-DE" sz="3000" b="1" spc="-300" dirty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/>
              <a:endParaRPr lang="de-DE" sz="8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52" name="Grafik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7" name="Grafik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933518"/>
            <a:ext cx="608729" cy="787149"/>
          </a:xfrm>
          <a:prstGeom prst="rect">
            <a:avLst/>
          </a:prstGeom>
        </p:spPr>
      </p:pic>
      <p:sp>
        <p:nvSpPr>
          <p:cNvPr id="53" name="Rechteck 52"/>
          <p:cNvSpPr/>
          <p:nvPr/>
        </p:nvSpPr>
        <p:spPr>
          <a:xfrm>
            <a:off x="1115616" y="980728"/>
            <a:ext cx="21871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5600" algn="l"/>
              </a:tabLst>
            </a:pPr>
            <a:r>
              <a:rPr lang="de-DE" sz="2400" dirty="0" smtClean="0">
                <a:solidFill>
                  <a:srgbClr val="00B050"/>
                </a:solidFill>
              </a:rPr>
              <a:t>x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	Geburtstag</a:t>
            </a:r>
            <a:endParaRPr lang="de-DE" sz="2400" dirty="0"/>
          </a:p>
        </p:txBody>
      </p:sp>
      <p:sp>
        <p:nvSpPr>
          <p:cNvPr id="56" name="Rechteck 55"/>
          <p:cNvSpPr/>
          <p:nvPr/>
        </p:nvSpPr>
        <p:spPr>
          <a:xfrm>
            <a:off x="3707904" y="980728"/>
            <a:ext cx="2592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5600" algn="l"/>
              </a:tabLst>
            </a:pPr>
            <a:r>
              <a:rPr lang="de-DE" sz="2400" dirty="0" smtClean="0">
                <a:solidFill>
                  <a:srgbClr val="00B050"/>
                </a:solidFill>
              </a:rPr>
              <a:t>y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	Geburtsmonat</a:t>
            </a:r>
            <a:endParaRPr lang="de-DE" sz="2400" dirty="0"/>
          </a:p>
        </p:txBody>
      </p:sp>
      <p:sp>
        <p:nvSpPr>
          <p:cNvPr id="57" name="Textfeld 56"/>
          <p:cNvSpPr txBox="1">
            <a:spLocks/>
          </p:cNvSpPr>
          <p:nvPr/>
        </p:nvSpPr>
        <p:spPr>
          <a:xfrm>
            <a:off x="1121226" y="1823648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691680" y="1772816"/>
            <a:ext cx="1188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 + y = a</a:t>
            </a:r>
            <a:endParaRPr lang="de-DE" sz="2400" dirty="0"/>
          </a:p>
        </p:txBody>
      </p:sp>
      <p:sp>
        <p:nvSpPr>
          <p:cNvPr id="63" name="Rechteck 62"/>
          <p:cNvSpPr/>
          <p:nvPr/>
        </p:nvSpPr>
        <p:spPr>
          <a:xfrm>
            <a:off x="1696570" y="2319263"/>
            <a:ext cx="1143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 - y = b</a:t>
            </a:r>
            <a:endParaRPr lang="de-DE" sz="2400" dirty="0"/>
          </a:p>
        </p:txBody>
      </p:sp>
      <p:sp>
        <p:nvSpPr>
          <p:cNvPr id="65" name="Rechteck 64"/>
          <p:cNvSpPr/>
          <p:nvPr/>
        </p:nvSpPr>
        <p:spPr>
          <a:xfrm>
            <a:off x="1075998" y="3836760"/>
            <a:ext cx="1366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2x = a + b</a:t>
            </a:r>
            <a:endParaRPr lang="de-DE" sz="2400" dirty="0"/>
          </a:p>
        </p:txBody>
      </p:sp>
      <p:sp>
        <p:nvSpPr>
          <p:cNvPr id="73" name="Rechteck 72"/>
          <p:cNvSpPr/>
          <p:nvPr/>
        </p:nvSpPr>
        <p:spPr>
          <a:xfrm>
            <a:off x="2600019" y="3836759"/>
            <a:ext cx="700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: 2</a:t>
            </a:r>
            <a:endParaRPr lang="de-DE" sz="2400" dirty="0"/>
          </a:p>
        </p:txBody>
      </p:sp>
      <p:sp>
        <p:nvSpPr>
          <p:cNvPr id="74" name="Textfeld 73"/>
          <p:cNvSpPr txBox="1">
            <a:spLocks/>
          </p:cNvSpPr>
          <p:nvPr/>
        </p:nvSpPr>
        <p:spPr>
          <a:xfrm>
            <a:off x="1115616" y="2387029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1245415" y="4447974"/>
            <a:ext cx="1771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 = (a + b) : 2</a:t>
            </a:r>
            <a:endParaRPr lang="de-DE" sz="2400" dirty="0"/>
          </a:p>
        </p:txBody>
      </p:sp>
      <p:sp>
        <p:nvSpPr>
          <p:cNvPr id="77" name="Rechteck 76"/>
          <p:cNvSpPr/>
          <p:nvPr/>
        </p:nvSpPr>
        <p:spPr>
          <a:xfrm>
            <a:off x="4211960" y="3833893"/>
            <a:ext cx="1313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2y = a - b</a:t>
            </a:r>
            <a:endParaRPr lang="de-DE" sz="2400" dirty="0"/>
          </a:p>
        </p:txBody>
      </p:sp>
      <p:sp>
        <p:nvSpPr>
          <p:cNvPr id="79" name="Rechteck 78"/>
          <p:cNvSpPr/>
          <p:nvPr/>
        </p:nvSpPr>
        <p:spPr>
          <a:xfrm>
            <a:off x="5735981" y="3833892"/>
            <a:ext cx="700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: 2</a:t>
            </a:r>
            <a:endParaRPr lang="de-DE" sz="2400" dirty="0"/>
          </a:p>
        </p:txBody>
      </p:sp>
      <p:sp>
        <p:nvSpPr>
          <p:cNvPr id="80" name="Rechteck 79"/>
          <p:cNvSpPr/>
          <p:nvPr/>
        </p:nvSpPr>
        <p:spPr>
          <a:xfrm>
            <a:off x="4381377" y="4445107"/>
            <a:ext cx="1771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 = (a - b) : 2</a:t>
            </a:r>
            <a:endParaRPr lang="de-DE" sz="2400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075998" y="4414104"/>
            <a:ext cx="2088232" cy="57606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5" name="Gruppieren 14"/>
          <p:cNvGrpSpPr/>
          <p:nvPr/>
        </p:nvGrpSpPr>
        <p:grpSpPr>
          <a:xfrm>
            <a:off x="1109145" y="3143485"/>
            <a:ext cx="1442314" cy="553998"/>
            <a:chOff x="1724827" y="3639481"/>
            <a:chExt cx="1442314" cy="553998"/>
          </a:xfrm>
        </p:grpSpPr>
        <p:sp>
          <p:nvSpPr>
            <p:cNvPr id="84" name="Rechteck 83"/>
            <p:cNvSpPr/>
            <p:nvPr/>
          </p:nvSpPr>
          <p:spPr>
            <a:xfrm>
              <a:off x="2081587" y="3639481"/>
              <a:ext cx="1085554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3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      : </a:t>
              </a:r>
              <a:endParaRPr lang="de-DE" sz="3000" dirty="0"/>
            </a:p>
          </p:txBody>
        </p:sp>
        <p:sp>
          <p:nvSpPr>
            <p:cNvPr id="82" name="Textfeld 81"/>
            <p:cNvSpPr txBox="1">
              <a:spLocks/>
            </p:cNvSpPr>
            <p:nvPr/>
          </p:nvSpPr>
          <p:spPr>
            <a:xfrm>
              <a:off x="1724827" y="3747894"/>
              <a:ext cx="360000" cy="360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</a:t>
              </a:r>
              <a:endPara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3" name="Textfeld 82"/>
            <p:cNvSpPr txBox="1">
              <a:spLocks/>
            </p:cNvSpPr>
            <p:nvPr/>
          </p:nvSpPr>
          <p:spPr>
            <a:xfrm>
              <a:off x="2470437" y="3747894"/>
              <a:ext cx="360000" cy="360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  <a:endPara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85" name="Gruppieren 84"/>
          <p:cNvGrpSpPr/>
          <p:nvPr/>
        </p:nvGrpSpPr>
        <p:grpSpPr>
          <a:xfrm>
            <a:off x="4257285" y="3140968"/>
            <a:ext cx="1453535" cy="553998"/>
            <a:chOff x="1724827" y="3639481"/>
            <a:chExt cx="1453535" cy="553998"/>
          </a:xfrm>
        </p:grpSpPr>
        <p:sp>
          <p:nvSpPr>
            <p:cNvPr id="86" name="Rechteck 85"/>
            <p:cNvSpPr/>
            <p:nvPr/>
          </p:nvSpPr>
          <p:spPr>
            <a:xfrm>
              <a:off x="2081587" y="3639481"/>
              <a:ext cx="1096775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3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-      : </a:t>
              </a:r>
              <a:endParaRPr lang="de-DE" sz="3000" dirty="0"/>
            </a:p>
          </p:txBody>
        </p:sp>
        <p:sp>
          <p:nvSpPr>
            <p:cNvPr id="87" name="Textfeld 86"/>
            <p:cNvSpPr txBox="1">
              <a:spLocks/>
            </p:cNvSpPr>
            <p:nvPr/>
          </p:nvSpPr>
          <p:spPr>
            <a:xfrm>
              <a:off x="1724827" y="3747894"/>
              <a:ext cx="360000" cy="360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</a:t>
              </a:r>
              <a:endPara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8" name="Textfeld 87"/>
            <p:cNvSpPr txBox="1">
              <a:spLocks/>
            </p:cNvSpPr>
            <p:nvPr/>
          </p:nvSpPr>
          <p:spPr>
            <a:xfrm>
              <a:off x="2470437" y="3747894"/>
              <a:ext cx="360000" cy="360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  <a:endPara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89" name="Abgerundetes Rechteck 88"/>
          <p:cNvSpPr/>
          <p:nvPr/>
        </p:nvSpPr>
        <p:spPr>
          <a:xfrm>
            <a:off x="4244350" y="4414104"/>
            <a:ext cx="2088232" cy="57606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Textfeld 89"/>
          <p:cNvSpPr txBox="1"/>
          <p:nvPr/>
        </p:nvSpPr>
        <p:spPr>
          <a:xfrm>
            <a:off x="4251577" y="5089442"/>
            <a:ext cx="22646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spc="-15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Der Geburtsmonat ergibt sich als halbe Differenz.</a:t>
            </a:r>
            <a:endParaRPr lang="de-DE" b="1" spc="-15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91" name="Textfeld 90"/>
          <p:cNvSpPr txBox="1"/>
          <p:nvPr/>
        </p:nvSpPr>
        <p:spPr>
          <a:xfrm>
            <a:off x="1115616" y="5087701"/>
            <a:ext cx="22646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</a:rPr>
              <a:t>Der Geburtstag ergibt sich als halbe Summe.</a:t>
            </a:r>
            <a:endParaRPr lang="de-DE" b="1" spc="-150" dirty="0">
              <a:solidFill>
                <a:srgbClr val="00B050"/>
              </a:solidFill>
              <a:latin typeface="OCR A Extended" panose="02010509020102010303" pitchFamily="50" charset="0"/>
            </a:endParaRPr>
          </a:p>
        </p:txBody>
      </p:sp>
      <p:sp>
        <p:nvSpPr>
          <p:cNvPr id="16" name="Geschweifte Klammer rechts 15"/>
          <p:cNvSpPr/>
          <p:nvPr/>
        </p:nvSpPr>
        <p:spPr>
          <a:xfrm>
            <a:off x="3068716" y="1844920"/>
            <a:ext cx="95514" cy="864000"/>
          </a:xfrm>
          <a:prstGeom prst="rightBrace">
            <a:avLst>
              <a:gd name="adj1" fmla="val 44510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3203848" y="2092254"/>
            <a:ext cx="2696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Lineares Gleichungssystem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86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11" grpId="0"/>
      <p:bldP spid="63" grpId="0"/>
      <p:bldP spid="65" grpId="0"/>
      <p:bldP spid="73" grpId="0"/>
      <p:bldP spid="74" grpId="0" animBg="1"/>
      <p:bldP spid="75" grpId="0"/>
      <p:bldP spid="77" grpId="0"/>
      <p:bldP spid="79" grpId="0"/>
      <p:bldP spid="80" grpId="0"/>
      <p:bldP spid="14" grpId="0" animBg="1"/>
      <p:bldP spid="89" grpId="0" animBg="1"/>
      <p:bldP spid="90" grpId="0"/>
      <p:bldP spid="91" grpId="0"/>
      <p:bldP spid="16" grpId="0" animBg="1"/>
      <p:bldP spid="17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Bildschirmpräsentation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Sahneschnitte</dc:creator>
  <cp:lastModifiedBy>Sahneschnitte</cp:lastModifiedBy>
  <cp:revision>144</cp:revision>
  <cp:lastPrinted>2014-04-14T11:25:54Z</cp:lastPrinted>
  <dcterms:created xsi:type="dcterms:W3CDTF">2014-04-14T08:04:12Z</dcterms:created>
  <dcterms:modified xsi:type="dcterms:W3CDTF">2015-04-17T16:16:26Z</dcterms:modified>
</cp:coreProperties>
</file>