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0" r:id="rId5"/>
    <p:sldId id="259" r:id="rId6"/>
    <p:sldId id="262" r:id="rId7"/>
    <p:sldId id="263" r:id="rId8"/>
    <p:sldId id="264" r:id="rId9"/>
    <p:sldId id="265" r:id="rId10"/>
    <p:sldId id="269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3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28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51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55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41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82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75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0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99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82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4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58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3A4D8-C099-4BF7-BEB9-95A10E205C75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30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2013330" y="4653136"/>
            <a:ext cx="4536504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/>
            <a:endParaRPr lang="de-DE" sz="4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algn="ctr"/>
            <a:r>
              <a:rPr lang="de-DE" sz="4000" b="1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Ägyptisch multiplizieren</a:t>
            </a:r>
            <a:endParaRPr lang="de-DE" sz="4000" b="1" dirty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marL="449263"/>
            <a:endParaRPr lang="de-DE" sz="8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205583" y="2919583"/>
            <a:ext cx="6847460" cy="1029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pieren 2"/>
          <p:cNvGrpSpPr/>
          <p:nvPr/>
        </p:nvGrpSpPr>
        <p:grpSpPr>
          <a:xfrm>
            <a:off x="1833310" y="1052736"/>
            <a:ext cx="4896544" cy="3140619"/>
            <a:chOff x="1187624" y="980728"/>
            <a:chExt cx="4896544" cy="3140619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7624" y="980728"/>
              <a:ext cx="4176464" cy="2688689"/>
            </a:xfrm>
            <a:prstGeom prst="rect">
              <a:avLst/>
            </a:prstGeom>
          </p:spPr>
        </p:pic>
        <p:pic>
          <p:nvPicPr>
            <p:cNvPr id="1026" name="Picture 2" descr="https://openclipart.org/image/800px/svg_to_png/175188/pharaoh_pengu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1268760"/>
              <a:ext cx="2232248" cy="2852587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04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-2644" y="6281"/>
            <a:ext cx="9146646" cy="6847460"/>
            <a:chOff x="-2644" y="6281"/>
            <a:chExt cx="9146646" cy="6847460"/>
          </a:xfrm>
        </p:grpSpPr>
        <p:sp>
          <p:nvSpPr>
            <p:cNvPr id="15" name="Textfeld 14"/>
            <p:cNvSpPr txBox="1"/>
            <p:nvPr/>
          </p:nvSpPr>
          <p:spPr>
            <a:xfrm>
              <a:off x="-2644" y="7248"/>
              <a:ext cx="8247052" cy="8125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>
                <a:spcBef>
                  <a:spcPts val="600"/>
                </a:spcBef>
              </a:pPr>
              <a:r>
                <a:rPr lang="de-DE" sz="3000" b="1" spc="-300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3. Kein Faktor ist eine Zweierpotenz</a:t>
              </a:r>
              <a:endParaRPr lang="de-DE" sz="3000" b="1" spc="-300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205585" y="2915324"/>
              <a:ext cx="6847460" cy="1029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feld 7"/>
          <p:cNvSpPr txBox="1"/>
          <p:nvPr/>
        </p:nvSpPr>
        <p:spPr>
          <a:xfrm>
            <a:off x="611559" y="1275293"/>
            <a:ext cx="540000" cy="540000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de-DE" sz="2000" b="1" baseline="-25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895924" y="1239229"/>
            <a:ext cx="2232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1439863" algn="r"/>
              </a:tabLst>
            </a:pPr>
            <a:r>
              <a:rPr lang="de-DE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43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48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165486"/>
              </p:ext>
            </p:extLst>
          </p:nvPr>
        </p:nvGraphicFramePr>
        <p:xfrm>
          <a:off x="4638043" y="1775309"/>
          <a:ext cx="1654464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232"/>
                <a:gridCol w="82723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43</a:t>
                      </a:r>
                      <a:r>
                        <a:rPr lang="de-DE" sz="3000" spc="-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sz="3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Wingdings"/>
                        </a:rPr>
                        <a:t></a:t>
                      </a:r>
                      <a:r>
                        <a:rPr lang="de-DE" sz="3000" spc="-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sz="3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48</a:t>
                      </a:r>
                      <a:r>
                        <a:rPr lang="de-DE" sz="3000" spc="-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endParaRPr lang="de-DE" sz="30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16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32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5643684" y="2324127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43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5643685" y="2872315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86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5541974" y="3429648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172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5506684" y="3977836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344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2" name="Picture 2" descr="https://openclipart.org/image/800px/svg_to_png/175188/pharaoh_pengu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9" y="5229200"/>
            <a:ext cx="858379" cy="109692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17"/>
          <p:cNvSpPr/>
          <p:nvPr/>
        </p:nvSpPr>
        <p:spPr>
          <a:xfrm>
            <a:off x="4572000" y="1268760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50" dirty="0" smtClean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Verdopplungstabelle: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899592" y="2238951"/>
            <a:ext cx="3228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2328863" algn="r"/>
              </a:tabLst>
            </a:pP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(32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16)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43 = 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Abgerundetes Rechteck 68"/>
          <p:cNvSpPr/>
          <p:nvPr/>
        </p:nvSpPr>
        <p:spPr>
          <a:xfrm>
            <a:off x="4796489" y="5131839"/>
            <a:ext cx="1593801" cy="432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70" name="Abgerundetes Rechteck 69"/>
          <p:cNvSpPr/>
          <p:nvPr/>
        </p:nvSpPr>
        <p:spPr>
          <a:xfrm>
            <a:off x="1943913" y="2308866"/>
            <a:ext cx="442446" cy="432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71" name="Abgerundetes Rechteck 70"/>
          <p:cNvSpPr/>
          <p:nvPr/>
        </p:nvSpPr>
        <p:spPr>
          <a:xfrm>
            <a:off x="4796772" y="4572661"/>
            <a:ext cx="1593475" cy="432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72" name="Abgerundetes Rechteck 71"/>
          <p:cNvSpPr/>
          <p:nvPr/>
        </p:nvSpPr>
        <p:spPr>
          <a:xfrm>
            <a:off x="2628532" y="2315660"/>
            <a:ext cx="462101" cy="432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6793540" y="4521859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688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6380616" y="5065775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bg2">
                    <a:lumMod val="50000"/>
                  </a:schemeClr>
                </a:solidFill>
              </a:rPr>
              <a:t>+</a:t>
            </a:r>
            <a:endParaRPr lang="de-DE" sz="3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6545812" y="5584968"/>
            <a:ext cx="936104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hteck 77"/>
          <p:cNvSpPr/>
          <p:nvPr/>
        </p:nvSpPr>
        <p:spPr>
          <a:xfrm>
            <a:off x="6604786" y="5559567"/>
            <a:ext cx="9669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b="1" dirty="0" smtClean="0">
                <a:solidFill>
                  <a:srgbClr val="00B050"/>
                </a:solidFill>
              </a:rPr>
              <a:t>2064</a:t>
            </a:r>
            <a:endParaRPr lang="de-DE" sz="3000" b="1" dirty="0">
              <a:solidFill>
                <a:srgbClr val="00B050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5507998" y="4505785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688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895926" y="1717742"/>
            <a:ext cx="2232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1439863" algn="r"/>
              </a:tabLst>
            </a:pPr>
            <a:r>
              <a:rPr lang="de-DE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48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43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640789" y="3333043"/>
            <a:ext cx="1823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pc="-15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Vertauschung der Faktoren</a:t>
            </a:r>
            <a:endParaRPr lang="de-DE" dirty="0"/>
          </a:p>
        </p:txBody>
      </p:sp>
      <p:grpSp>
        <p:nvGrpSpPr>
          <p:cNvPr id="35" name="Gruppieren 34"/>
          <p:cNvGrpSpPr/>
          <p:nvPr/>
        </p:nvGrpSpPr>
        <p:grpSpPr>
          <a:xfrm rot="5400000" flipH="1">
            <a:off x="1090130" y="2430325"/>
            <a:ext cx="1908000" cy="1016487"/>
            <a:chOff x="5112272" y="4384163"/>
            <a:chExt cx="1908000" cy="1016487"/>
          </a:xfrm>
        </p:grpSpPr>
        <p:cxnSp>
          <p:nvCxnSpPr>
            <p:cNvPr id="36" name="Gerade Verbindung mit Pfeil 35"/>
            <p:cNvCxnSpPr/>
            <p:nvPr/>
          </p:nvCxnSpPr>
          <p:spPr>
            <a:xfrm flipV="1">
              <a:off x="7011805" y="4384163"/>
              <a:ext cx="0" cy="100800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>
            <a:xfrm rot="16200000">
              <a:off x="6066272" y="4446650"/>
              <a:ext cx="0" cy="190800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hteck 37"/>
          <p:cNvSpPr/>
          <p:nvPr/>
        </p:nvSpPr>
        <p:spPr>
          <a:xfrm>
            <a:off x="5423360" y="5077577"/>
            <a:ext cx="9669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1376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6593700" y="5065775"/>
            <a:ext cx="9669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1376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467544" y="4366845"/>
            <a:ext cx="2565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pc="-150" dirty="0" smtClean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Das kannst du schneller rechnen … </a:t>
            </a:r>
            <a:endParaRPr lang="de-DE" spc="-15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0" grpId="0"/>
      <p:bldP spid="41" grpId="0"/>
      <p:bldP spid="18" grpId="0"/>
      <p:bldP spid="50" grpId="0"/>
      <p:bldP spid="69" grpId="0" animBg="1"/>
      <p:bldP spid="70" grpId="0" animBg="1"/>
      <p:bldP spid="71" grpId="0" animBg="1"/>
      <p:bldP spid="72" grpId="0" animBg="1"/>
      <p:bldP spid="75" grpId="0"/>
      <p:bldP spid="77" grpId="0"/>
      <p:bldP spid="78" grpId="0"/>
      <p:bldP spid="32" grpId="0"/>
      <p:bldP spid="33" grpId="0"/>
      <p:bldP spid="34" grpId="0"/>
      <p:bldP spid="34" grpId="1"/>
      <p:bldP spid="38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-2644" y="6281"/>
            <a:ext cx="9146646" cy="6847460"/>
            <a:chOff x="-2644" y="6281"/>
            <a:chExt cx="9146646" cy="6847460"/>
          </a:xfrm>
        </p:grpSpPr>
        <p:sp>
          <p:nvSpPr>
            <p:cNvPr id="15" name="Textfeld 14"/>
            <p:cNvSpPr txBox="1"/>
            <p:nvPr/>
          </p:nvSpPr>
          <p:spPr>
            <a:xfrm>
              <a:off x="-2644" y="7248"/>
              <a:ext cx="8247052" cy="8125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>
                <a:spcBef>
                  <a:spcPts val="600"/>
                </a:spcBef>
              </a:pPr>
              <a:r>
                <a:rPr lang="de-DE" sz="3000" b="1" spc="-300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1. Darstellung von Zahlen</a:t>
              </a:r>
              <a:endParaRPr lang="de-DE" sz="3000" b="1" spc="-300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205585" y="2915324"/>
              <a:ext cx="6847460" cy="1029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" name="Picture 2" descr="https://openclipart.org/image/800px/svg_to_png/175188/pharaoh_pengu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9" y="1196752"/>
            <a:ext cx="858379" cy="109692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hteck 73"/>
          <p:cNvSpPr/>
          <p:nvPr/>
        </p:nvSpPr>
        <p:spPr>
          <a:xfrm>
            <a:off x="1666992" y="1268760"/>
            <a:ext cx="5353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pc="-150" dirty="0" smtClean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Im alten Ägypten kannten wir kein Stellen-wertsystem. Wir verwendeten besondere Zahlzeichen, z. B.</a:t>
            </a:r>
            <a:endParaRPr lang="de-DE" spc="-15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75" name="Gruppieren 74"/>
          <p:cNvGrpSpPr/>
          <p:nvPr/>
        </p:nvGrpSpPr>
        <p:grpSpPr>
          <a:xfrm>
            <a:off x="1845064" y="2235549"/>
            <a:ext cx="747443" cy="461665"/>
            <a:chOff x="1845064" y="2348880"/>
            <a:chExt cx="747443" cy="461665"/>
          </a:xfrm>
        </p:grpSpPr>
        <p:cxnSp>
          <p:nvCxnSpPr>
            <p:cNvPr id="33" name="Gerade Verbindung 32"/>
            <p:cNvCxnSpPr/>
            <p:nvPr/>
          </p:nvCxnSpPr>
          <p:spPr>
            <a:xfrm>
              <a:off x="1845064" y="2429387"/>
              <a:ext cx="0" cy="288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hteck 71"/>
            <p:cNvSpPr/>
            <p:nvPr/>
          </p:nvSpPr>
          <p:spPr>
            <a:xfrm>
              <a:off x="1907704" y="2348880"/>
              <a:ext cx="6848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b="1" spc="-150" dirty="0" smtClean="0">
                  <a:solidFill>
                    <a:schemeClr val="bg2">
                      <a:lumMod val="25000"/>
                    </a:schemeClr>
                  </a:solidFill>
                  <a:latin typeface="OCR A Extended" panose="02010509020102010303" pitchFamily="50" charset="0"/>
                </a:rPr>
                <a:t>= 1</a:t>
              </a:r>
              <a:endParaRPr lang="de-DE" sz="2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5292411" y="2219813"/>
            <a:ext cx="1201022" cy="461665"/>
            <a:chOff x="1814736" y="3672287"/>
            <a:chExt cx="1201022" cy="461665"/>
          </a:xfrm>
        </p:grpSpPr>
        <p:sp>
          <p:nvSpPr>
            <p:cNvPr id="38" name="Freihandform 37"/>
            <p:cNvSpPr/>
            <p:nvPr/>
          </p:nvSpPr>
          <p:spPr>
            <a:xfrm>
              <a:off x="1814736" y="3769833"/>
              <a:ext cx="144000" cy="288000"/>
            </a:xfrm>
            <a:custGeom>
              <a:avLst/>
              <a:gdLst>
                <a:gd name="connsiteX0" fmla="*/ 270933 w 1032933"/>
                <a:gd name="connsiteY0" fmla="*/ 287867 h 2218267"/>
                <a:gd name="connsiteX1" fmla="*/ 254000 w 1032933"/>
                <a:gd name="connsiteY1" fmla="*/ 338667 h 2218267"/>
                <a:gd name="connsiteX2" fmla="*/ 237067 w 1032933"/>
                <a:gd name="connsiteY2" fmla="*/ 372534 h 2218267"/>
                <a:gd name="connsiteX3" fmla="*/ 220133 w 1032933"/>
                <a:gd name="connsiteY3" fmla="*/ 440267 h 2218267"/>
                <a:gd name="connsiteX4" fmla="*/ 237067 w 1032933"/>
                <a:gd name="connsiteY4" fmla="*/ 592667 h 2218267"/>
                <a:gd name="connsiteX5" fmla="*/ 254000 w 1032933"/>
                <a:gd name="connsiteY5" fmla="*/ 626534 h 2218267"/>
                <a:gd name="connsiteX6" fmla="*/ 321733 w 1032933"/>
                <a:gd name="connsiteY6" fmla="*/ 660400 h 2218267"/>
                <a:gd name="connsiteX7" fmla="*/ 372533 w 1032933"/>
                <a:gd name="connsiteY7" fmla="*/ 694267 h 2218267"/>
                <a:gd name="connsiteX8" fmla="*/ 423333 w 1032933"/>
                <a:gd name="connsiteY8" fmla="*/ 711200 h 2218267"/>
                <a:gd name="connsiteX9" fmla="*/ 457200 w 1032933"/>
                <a:gd name="connsiteY9" fmla="*/ 728134 h 2218267"/>
                <a:gd name="connsiteX10" fmla="*/ 558800 w 1032933"/>
                <a:gd name="connsiteY10" fmla="*/ 762000 h 2218267"/>
                <a:gd name="connsiteX11" fmla="*/ 694267 w 1032933"/>
                <a:gd name="connsiteY11" fmla="*/ 745067 h 2218267"/>
                <a:gd name="connsiteX12" fmla="*/ 762000 w 1032933"/>
                <a:gd name="connsiteY12" fmla="*/ 711200 h 2218267"/>
                <a:gd name="connsiteX13" fmla="*/ 795867 w 1032933"/>
                <a:gd name="connsiteY13" fmla="*/ 694267 h 2218267"/>
                <a:gd name="connsiteX14" fmla="*/ 846667 w 1032933"/>
                <a:gd name="connsiteY14" fmla="*/ 643467 h 2218267"/>
                <a:gd name="connsiteX15" fmla="*/ 931333 w 1032933"/>
                <a:gd name="connsiteY15" fmla="*/ 575734 h 2218267"/>
                <a:gd name="connsiteX16" fmla="*/ 965200 w 1032933"/>
                <a:gd name="connsiteY16" fmla="*/ 508000 h 2218267"/>
                <a:gd name="connsiteX17" fmla="*/ 982133 w 1032933"/>
                <a:gd name="connsiteY17" fmla="*/ 474134 h 2218267"/>
                <a:gd name="connsiteX18" fmla="*/ 999067 w 1032933"/>
                <a:gd name="connsiteY18" fmla="*/ 423334 h 2218267"/>
                <a:gd name="connsiteX19" fmla="*/ 982133 w 1032933"/>
                <a:gd name="connsiteY19" fmla="*/ 372534 h 2218267"/>
                <a:gd name="connsiteX20" fmla="*/ 948267 w 1032933"/>
                <a:gd name="connsiteY20" fmla="*/ 254000 h 2218267"/>
                <a:gd name="connsiteX21" fmla="*/ 931333 w 1032933"/>
                <a:gd name="connsiteY21" fmla="*/ 237067 h 2218267"/>
                <a:gd name="connsiteX22" fmla="*/ 914400 w 1032933"/>
                <a:gd name="connsiteY22" fmla="*/ 203200 h 2218267"/>
                <a:gd name="connsiteX23" fmla="*/ 880533 w 1032933"/>
                <a:gd name="connsiteY23" fmla="*/ 186267 h 2218267"/>
                <a:gd name="connsiteX24" fmla="*/ 846667 w 1032933"/>
                <a:gd name="connsiteY24" fmla="*/ 118534 h 2218267"/>
                <a:gd name="connsiteX25" fmla="*/ 711200 w 1032933"/>
                <a:gd name="connsiteY25" fmla="*/ 67734 h 2218267"/>
                <a:gd name="connsiteX26" fmla="*/ 626533 w 1032933"/>
                <a:gd name="connsiteY26" fmla="*/ 33867 h 2218267"/>
                <a:gd name="connsiteX27" fmla="*/ 491067 w 1032933"/>
                <a:gd name="connsiteY27" fmla="*/ 0 h 2218267"/>
                <a:gd name="connsiteX28" fmla="*/ 254000 w 1032933"/>
                <a:gd name="connsiteY28" fmla="*/ 50800 h 2218267"/>
                <a:gd name="connsiteX29" fmla="*/ 186267 w 1032933"/>
                <a:gd name="connsiteY29" fmla="*/ 84667 h 2218267"/>
                <a:gd name="connsiteX30" fmla="*/ 135467 w 1032933"/>
                <a:gd name="connsiteY30" fmla="*/ 118534 h 2218267"/>
                <a:gd name="connsiteX31" fmla="*/ 84667 w 1032933"/>
                <a:gd name="connsiteY31" fmla="*/ 169334 h 2218267"/>
                <a:gd name="connsiteX32" fmla="*/ 67733 w 1032933"/>
                <a:gd name="connsiteY32" fmla="*/ 186267 h 2218267"/>
                <a:gd name="connsiteX33" fmla="*/ 33867 w 1032933"/>
                <a:gd name="connsiteY33" fmla="*/ 254000 h 2218267"/>
                <a:gd name="connsiteX34" fmla="*/ 0 w 1032933"/>
                <a:gd name="connsiteY34" fmla="*/ 304800 h 2218267"/>
                <a:gd name="connsiteX35" fmla="*/ 33867 w 1032933"/>
                <a:gd name="connsiteY35" fmla="*/ 660400 h 2218267"/>
                <a:gd name="connsiteX36" fmla="*/ 67733 w 1032933"/>
                <a:gd name="connsiteY36" fmla="*/ 728134 h 2218267"/>
                <a:gd name="connsiteX37" fmla="*/ 101600 w 1032933"/>
                <a:gd name="connsiteY37" fmla="*/ 812800 h 2218267"/>
                <a:gd name="connsiteX38" fmla="*/ 135467 w 1032933"/>
                <a:gd name="connsiteY38" fmla="*/ 846667 h 2218267"/>
                <a:gd name="connsiteX39" fmla="*/ 186267 w 1032933"/>
                <a:gd name="connsiteY39" fmla="*/ 880534 h 2218267"/>
                <a:gd name="connsiteX40" fmla="*/ 220133 w 1032933"/>
                <a:gd name="connsiteY40" fmla="*/ 931334 h 2218267"/>
                <a:gd name="connsiteX41" fmla="*/ 287867 w 1032933"/>
                <a:gd name="connsiteY41" fmla="*/ 965200 h 2218267"/>
                <a:gd name="connsiteX42" fmla="*/ 372533 w 1032933"/>
                <a:gd name="connsiteY42" fmla="*/ 1016000 h 2218267"/>
                <a:gd name="connsiteX43" fmla="*/ 406400 w 1032933"/>
                <a:gd name="connsiteY43" fmla="*/ 1032934 h 2218267"/>
                <a:gd name="connsiteX44" fmla="*/ 440267 w 1032933"/>
                <a:gd name="connsiteY44" fmla="*/ 1049867 h 2218267"/>
                <a:gd name="connsiteX45" fmla="*/ 524933 w 1032933"/>
                <a:gd name="connsiteY45" fmla="*/ 1117600 h 2218267"/>
                <a:gd name="connsiteX46" fmla="*/ 575733 w 1032933"/>
                <a:gd name="connsiteY46" fmla="*/ 1151467 h 2218267"/>
                <a:gd name="connsiteX47" fmla="*/ 609600 w 1032933"/>
                <a:gd name="connsiteY47" fmla="*/ 1185334 h 2218267"/>
                <a:gd name="connsiteX48" fmla="*/ 677333 w 1032933"/>
                <a:gd name="connsiteY48" fmla="*/ 1219200 h 2218267"/>
                <a:gd name="connsiteX49" fmla="*/ 694267 w 1032933"/>
                <a:gd name="connsiteY49" fmla="*/ 1236134 h 2218267"/>
                <a:gd name="connsiteX50" fmla="*/ 728133 w 1032933"/>
                <a:gd name="connsiteY50" fmla="*/ 1253067 h 2218267"/>
                <a:gd name="connsiteX51" fmla="*/ 762000 w 1032933"/>
                <a:gd name="connsiteY51" fmla="*/ 1286934 h 2218267"/>
                <a:gd name="connsiteX52" fmla="*/ 795867 w 1032933"/>
                <a:gd name="connsiteY52" fmla="*/ 1320800 h 2218267"/>
                <a:gd name="connsiteX53" fmla="*/ 812800 w 1032933"/>
                <a:gd name="connsiteY53" fmla="*/ 1337734 h 2218267"/>
                <a:gd name="connsiteX54" fmla="*/ 829733 w 1032933"/>
                <a:gd name="connsiteY54" fmla="*/ 1371600 h 2218267"/>
                <a:gd name="connsiteX55" fmla="*/ 846667 w 1032933"/>
                <a:gd name="connsiteY55" fmla="*/ 1388534 h 2218267"/>
                <a:gd name="connsiteX56" fmla="*/ 863600 w 1032933"/>
                <a:gd name="connsiteY56" fmla="*/ 1422400 h 2218267"/>
                <a:gd name="connsiteX57" fmla="*/ 914400 w 1032933"/>
                <a:gd name="connsiteY57" fmla="*/ 1507067 h 2218267"/>
                <a:gd name="connsiteX58" fmla="*/ 948267 w 1032933"/>
                <a:gd name="connsiteY58" fmla="*/ 1591734 h 2218267"/>
                <a:gd name="connsiteX59" fmla="*/ 965200 w 1032933"/>
                <a:gd name="connsiteY59" fmla="*/ 1659467 h 2218267"/>
                <a:gd name="connsiteX60" fmla="*/ 999067 w 1032933"/>
                <a:gd name="connsiteY60" fmla="*/ 1727200 h 2218267"/>
                <a:gd name="connsiteX61" fmla="*/ 1032933 w 1032933"/>
                <a:gd name="connsiteY61" fmla="*/ 2015067 h 2218267"/>
                <a:gd name="connsiteX62" fmla="*/ 1016000 w 1032933"/>
                <a:gd name="connsiteY62" fmla="*/ 2082800 h 2218267"/>
                <a:gd name="connsiteX63" fmla="*/ 982133 w 1032933"/>
                <a:gd name="connsiteY63" fmla="*/ 2201334 h 2218267"/>
                <a:gd name="connsiteX64" fmla="*/ 965200 w 1032933"/>
                <a:gd name="connsiteY64" fmla="*/ 2218267 h 221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032933" h="2218267">
                  <a:moveTo>
                    <a:pt x="270933" y="287867"/>
                  </a:moveTo>
                  <a:cubicBezTo>
                    <a:pt x="265289" y="304800"/>
                    <a:pt x="260629" y="322094"/>
                    <a:pt x="254000" y="338667"/>
                  </a:cubicBezTo>
                  <a:cubicBezTo>
                    <a:pt x="249313" y="350386"/>
                    <a:pt x="241058" y="360560"/>
                    <a:pt x="237067" y="372534"/>
                  </a:cubicBezTo>
                  <a:cubicBezTo>
                    <a:pt x="229707" y="394612"/>
                    <a:pt x="225778" y="417689"/>
                    <a:pt x="220133" y="440267"/>
                  </a:cubicBezTo>
                  <a:cubicBezTo>
                    <a:pt x="225778" y="491067"/>
                    <a:pt x="227924" y="542379"/>
                    <a:pt x="237067" y="592667"/>
                  </a:cubicBezTo>
                  <a:cubicBezTo>
                    <a:pt x="239325" y="605085"/>
                    <a:pt x="244144" y="618649"/>
                    <a:pt x="254000" y="626534"/>
                  </a:cubicBezTo>
                  <a:cubicBezTo>
                    <a:pt x="273711" y="642303"/>
                    <a:pt x="303884" y="642551"/>
                    <a:pt x="321733" y="660400"/>
                  </a:cubicBezTo>
                  <a:cubicBezTo>
                    <a:pt x="343269" y="681936"/>
                    <a:pt x="338362" y="680599"/>
                    <a:pt x="372533" y="694267"/>
                  </a:cubicBezTo>
                  <a:cubicBezTo>
                    <a:pt x="389106" y="700896"/>
                    <a:pt x="406760" y="704571"/>
                    <a:pt x="423333" y="711200"/>
                  </a:cubicBezTo>
                  <a:cubicBezTo>
                    <a:pt x="435052" y="715888"/>
                    <a:pt x="445382" y="723702"/>
                    <a:pt x="457200" y="728134"/>
                  </a:cubicBezTo>
                  <a:cubicBezTo>
                    <a:pt x="490626" y="740669"/>
                    <a:pt x="558800" y="762000"/>
                    <a:pt x="558800" y="762000"/>
                  </a:cubicBezTo>
                  <a:cubicBezTo>
                    <a:pt x="603956" y="756356"/>
                    <a:pt x="650119" y="756104"/>
                    <a:pt x="694267" y="745067"/>
                  </a:cubicBezTo>
                  <a:cubicBezTo>
                    <a:pt x="718756" y="738945"/>
                    <a:pt x="739422" y="722489"/>
                    <a:pt x="762000" y="711200"/>
                  </a:cubicBezTo>
                  <a:lnTo>
                    <a:pt x="795867" y="694267"/>
                  </a:lnTo>
                  <a:cubicBezTo>
                    <a:pt x="812800" y="677334"/>
                    <a:pt x="825248" y="654177"/>
                    <a:pt x="846667" y="643467"/>
                  </a:cubicBezTo>
                  <a:cubicBezTo>
                    <a:pt x="880968" y="626317"/>
                    <a:pt x="911425" y="615550"/>
                    <a:pt x="931333" y="575734"/>
                  </a:cubicBezTo>
                  <a:lnTo>
                    <a:pt x="965200" y="508000"/>
                  </a:lnTo>
                  <a:cubicBezTo>
                    <a:pt x="970844" y="496711"/>
                    <a:pt x="978142" y="486107"/>
                    <a:pt x="982133" y="474134"/>
                  </a:cubicBezTo>
                  <a:lnTo>
                    <a:pt x="999067" y="423334"/>
                  </a:lnTo>
                  <a:cubicBezTo>
                    <a:pt x="993422" y="406401"/>
                    <a:pt x="986462" y="389850"/>
                    <a:pt x="982133" y="372534"/>
                  </a:cubicBezTo>
                  <a:cubicBezTo>
                    <a:pt x="968555" y="318223"/>
                    <a:pt x="975514" y="294871"/>
                    <a:pt x="948267" y="254000"/>
                  </a:cubicBezTo>
                  <a:cubicBezTo>
                    <a:pt x="943839" y="247358"/>
                    <a:pt x="936978" y="242711"/>
                    <a:pt x="931333" y="237067"/>
                  </a:cubicBezTo>
                  <a:cubicBezTo>
                    <a:pt x="925689" y="225778"/>
                    <a:pt x="923325" y="212125"/>
                    <a:pt x="914400" y="203200"/>
                  </a:cubicBezTo>
                  <a:cubicBezTo>
                    <a:pt x="905475" y="194275"/>
                    <a:pt x="888418" y="196123"/>
                    <a:pt x="880533" y="186267"/>
                  </a:cubicBezTo>
                  <a:cubicBezTo>
                    <a:pt x="864764" y="166556"/>
                    <a:pt x="869245" y="129823"/>
                    <a:pt x="846667" y="118534"/>
                  </a:cubicBezTo>
                  <a:cubicBezTo>
                    <a:pt x="758117" y="74259"/>
                    <a:pt x="803422" y="90789"/>
                    <a:pt x="711200" y="67734"/>
                  </a:cubicBezTo>
                  <a:cubicBezTo>
                    <a:pt x="673203" y="48735"/>
                    <a:pt x="672570" y="46423"/>
                    <a:pt x="626533" y="33867"/>
                  </a:cubicBezTo>
                  <a:cubicBezTo>
                    <a:pt x="581628" y="21620"/>
                    <a:pt x="491067" y="0"/>
                    <a:pt x="491067" y="0"/>
                  </a:cubicBezTo>
                  <a:cubicBezTo>
                    <a:pt x="402205" y="11108"/>
                    <a:pt x="334424" y="10587"/>
                    <a:pt x="254000" y="50800"/>
                  </a:cubicBezTo>
                  <a:cubicBezTo>
                    <a:pt x="231422" y="62089"/>
                    <a:pt x="204117" y="66818"/>
                    <a:pt x="186267" y="84667"/>
                  </a:cubicBezTo>
                  <a:cubicBezTo>
                    <a:pt x="121494" y="149436"/>
                    <a:pt x="238001" y="36506"/>
                    <a:pt x="135467" y="118534"/>
                  </a:cubicBezTo>
                  <a:cubicBezTo>
                    <a:pt x="116767" y="133494"/>
                    <a:pt x="101600" y="152401"/>
                    <a:pt x="84667" y="169334"/>
                  </a:cubicBezTo>
                  <a:lnTo>
                    <a:pt x="67733" y="186267"/>
                  </a:lnTo>
                  <a:cubicBezTo>
                    <a:pt x="56444" y="208845"/>
                    <a:pt x="51716" y="236151"/>
                    <a:pt x="33867" y="254000"/>
                  </a:cubicBezTo>
                  <a:cubicBezTo>
                    <a:pt x="8009" y="279858"/>
                    <a:pt x="20503" y="263794"/>
                    <a:pt x="0" y="304800"/>
                  </a:cubicBezTo>
                  <a:cubicBezTo>
                    <a:pt x="6011" y="413005"/>
                    <a:pt x="-13157" y="550677"/>
                    <a:pt x="33867" y="660400"/>
                  </a:cubicBezTo>
                  <a:cubicBezTo>
                    <a:pt x="43811" y="683602"/>
                    <a:pt x="59750" y="704187"/>
                    <a:pt x="67733" y="728134"/>
                  </a:cubicBezTo>
                  <a:cubicBezTo>
                    <a:pt x="74563" y="748622"/>
                    <a:pt x="86651" y="792869"/>
                    <a:pt x="101600" y="812800"/>
                  </a:cubicBezTo>
                  <a:cubicBezTo>
                    <a:pt x="111179" y="825572"/>
                    <a:pt x="121187" y="839527"/>
                    <a:pt x="135467" y="846667"/>
                  </a:cubicBezTo>
                  <a:cubicBezTo>
                    <a:pt x="156032" y="856949"/>
                    <a:pt x="173338" y="861140"/>
                    <a:pt x="186267" y="880534"/>
                  </a:cubicBezTo>
                  <a:cubicBezTo>
                    <a:pt x="199988" y="901115"/>
                    <a:pt x="198565" y="918393"/>
                    <a:pt x="220133" y="931334"/>
                  </a:cubicBezTo>
                  <a:cubicBezTo>
                    <a:pt x="241779" y="944321"/>
                    <a:pt x="287867" y="965200"/>
                    <a:pt x="287867" y="965200"/>
                  </a:cubicBezTo>
                  <a:cubicBezTo>
                    <a:pt x="322649" y="999984"/>
                    <a:pt x="297659" y="978563"/>
                    <a:pt x="372533" y="1016000"/>
                  </a:cubicBezTo>
                  <a:lnTo>
                    <a:pt x="406400" y="1032934"/>
                  </a:lnTo>
                  <a:lnTo>
                    <a:pt x="440267" y="1049867"/>
                  </a:lnTo>
                  <a:cubicBezTo>
                    <a:pt x="488243" y="1145823"/>
                    <a:pt x="406402" y="999069"/>
                    <a:pt x="524933" y="1117600"/>
                  </a:cubicBezTo>
                  <a:cubicBezTo>
                    <a:pt x="576728" y="1169395"/>
                    <a:pt x="493720" y="1089957"/>
                    <a:pt x="575733" y="1151467"/>
                  </a:cubicBezTo>
                  <a:cubicBezTo>
                    <a:pt x="588505" y="1161046"/>
                    <a:pt x="595320" y="1178194"/>
                    <a:pt x="609600" y="1185334"/>
                  </a:cubicBezTo>
                  <a:cubicBezTo>
                    <a:pt x="632178" y="1196623"/>
                    <a:pt x="659484" y="1201351"/>
                    <a:pt x="677333" y="1219200"/>
                  </a:cubicBezTo>
                  <a:cubicBezTo>
                    <a:pt x="682978" y="1224845"/>
                    <a:pt x="687625" y="1231706"/>
                    <a:pt x="694267" y="1236134"/>
                  </a:cubicBezTo>
                  <a:cubicBezTo>
                    <a:pt x="704768" y="1243135"/>
                    <a:pt x="718036" y="1245494"/>
                    <a:pt x="728133" y="1253067"/>
                  </a:cubicBezTo>
                  <a:cubicBezTo>
                    <a:pt x="740905" y="1262646"/>
                    <a:pt x="750711" y="1275645"/>
                    <a:pt x="762000" y="1286934"/>
                  </a:cubicBezTo>
                  <a:lnTo>
                    <a:pt x="795867" y="1320800"/>
                  </a:lnTo>
                  <a:cubicBezTo>
                    <a:pt x="801512" y="1326445"/>
                    <a:pt x="809230" y="1330594"/>
                    <a:pt x="812800" y="1337734"/>
                  </a:cubicBezTo>
                  <a:cubicBezTo>
                    <a:pt x="818444" y="1349023"/>
                    <a:pt x="822732" y="1361099"/>
                    <a:pt x="829733" y="1371600"/>
                  </a:cubicBezTo>
                  <a:cubicBezTo>
                    <a:pt x="834161" y="1378242"/>
                    <a:pt x="842239" y="1381892"/>
                    <a:pt x="846667" y="1388534"/>
                  </a:cubicBezTo>
                  <a:cubicBezTo>
                    <a:pt x="853668" y="1399035"/>
                    <a:pt x="856599" y="1411899"/>
                    <a:pt x="863600" y="1422400"/>
                  </a:cubicBezTo>
                  <a:cubicBezTo>
                    <a:pt x="902082" y="1480124"/>
                    <a:pt x="865263" y="1359653"/>
                    <a:pt x="914400" y="1507067"/>
                  </a:cubicBezTo>
                  <a:cubicBezTo>
                    <a:pt x="935324" y="1569841"/>
                    <a:pt x="923350" y="1541902"/>
                    <a:pt x="948267" y="1591734"/>
                  </a:cubicBezTo>
                  <a:cubicBezTo>
                    <a:pt x="953911" y="1614312"/>
                    <a:pt x="957028" y="1637676"/>
                    <a:pt x="965200" y="1659467"/>
                  </a:cubicBezTo>
                  <a:cubicBezTo>
                    <a:pt x="974063" y="1683102"/>
                    <a:pt x="999067" y="1727200"/>
                    <a:pt x="999067" y="1727200"/>
                  </a:cubicBezTo>
                  <a:cubicBezTo>
                    <a:pt x="1002789" y="1756980"/>
                    <a:pt x="1032933" y="1993109"/>
                    <a:pt x="1032933" y="2015067"/>
                  </a:cubicBezTo>
                  <a:cubicBezTo>
                    <a:pt x="1032933" y="2038340"/>
                    <a:pt x="1021048" y="2060082"/>
                    <a:pt x="1016000" y="2082800"/>
                  </a:cubicBezTo>
                  <a:cubicBezTo>
                    <a:pt x="1004683" y="2133726"/>
                    <a:pt x="1008390" y="2161949"/>
                    <a:pt x="982133" y="2201334"/>
                  </a:cubicBezTo>
                  <a:cubicBezTo>
                    <a:pt x="977705" y="2207976"/>
                    <a:pt x="970844" y="2212623"/>
                    <a:pt x="965200" y="2218267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1997531" y="3672287"/>
              <a:ext cx="10182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b="1" spc="-150" dirty="0" smtClean="0">
                  <a:solidFill>
                    <a:schemeClr val="bg2">
                      <a:lumMod val="25000"/>
                    </a:schemeClr>
                  </a:solidFill>
                  <a:latin typeface="OCR A Extended" panose="02010509020102010303" pitchFamily="50" charset="0"/>
                </a:rPr>
                <a:t>= 100</a:t>
              </a:r>
              <a:endParaRPr lang="de-DE" sz="2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83" name="Rechteck 82"/>
          <p:cNvSpPr/>
          <p:nvPr/>
        </p:nvSpPr>
        <p:spPr>
          <a:xfrm>
            <a:off x="1670474" y="2852936"/>
            <a:ext cx="5277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pc="-150" dirty="0" smtClean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Damit konnten wir auch Zahlen darstellen:</a:t>
            </a:r>
            <a:endParaRPr lang="de-DE" spc="-15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82" name="Gruppieren 81"/>
          <p:cNvGrpSpPr/>
          <p:nvPr/>
        </p:nvGrpSpPr>
        <p:grpSpPr>
          <a:xfrm>
            <a:off x="3429210" y="2221854"/>
            <a:ext cx="1116630" cy="461665"/>
            <a:chOff x="3429210" y="2221854"/>
            <a:chExt cx="1116630" cy="461665"/>
          </a:xfrm>
        </p:grpSpPr>
        <p:sp>
          <p:nvSpPr>
            <p:cNvPr id="76" name="Rechteck 75"/>
            <p:cNvSpPr/>
            <p:nvPr/>
          </p:nvSpPr>
          <p:spPr>
            <a:xfrm>
              <a:off x="3694325" y="2221854"/>
              <a:ext cx="8515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b="1" spc="-150" dirty="0" smtClean="0">
                  <a:solidFill>
                    <a:schemeClr val="bg2">
                      <a:lumMod val="25000"/>
                    </a:schemeClr>
                  </a:solidFill>
                  <a:latin typeface="OCR A Extended" panose="02010509020102010303" pitchFamily="50" charset="0"/>
                </a:rPr>
                <a:t>= 10</a:t>
              </a:r>
              <a:endParaRPr lang="de-DE" sz="2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120" name="Gruppieren 119"/>
            <p:cNvGrpSpPr/>
            <p:nvPr/>
          </p:nvGrpSpPr>
          <p:grpSpPr>
            <a:xfrm>
              <a:off x="3429210" y="2308686"/>
              <a:ext cx="216000" cy="288000"/>
              <a:chOff x="3500264" y="2501280"/>
              <a:chExt cx="288000" cy="432000"/>
            </a:xfrm>
          </p:grpSpPr>
          <p:sp>
            <p:nvSpPr>
              <p:cNvPr id="121" name="Bogen 120"/>
              <p:cNvSpPr/>
              <p:nvPr/>
            </p:nvSpPr>
            <p:spPr>
              <a:xfrm>
                <a:off x="3500264" y="2501280"/>
                <a:ext cx="288000" cy="432000"/>
              </a:xfrm>
              <a:prstGeom prst="arc">
                <a:avLst>
                  <a:gd name="adj1" fmla="val 10766607"/>
                  <a:gd name="adj2" fmla="val 0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22" name="Gerade Verbindung 121"/>
              <p:cNvCxnSpPr/>
              <p:nvPr/>
            </p:nvCxnSpPr>
            <p:spPr>
              <a:xfrm>
                <a:off x="3788264" y="2717280"/>
                <a:ext cx="0" cy="20409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Gerade Verbindung 122"/>
              <p:cNvCxnSpPr/>
              <p:nvPr/>
            </p:nvCxnSpPr>
            <p:spPr>
              <a:xfrm>
                <a:off x="3500264" y="2717280"/>
                <a:ext cx="0" cy="20409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4" name="Gruppieren 1023"/>
          <p:cNvGrpSpPr/>
          <p:nvPr/>
        </p:nvGrpSpPr>
        <p:grpSpPr>
          <a:xfrm>
            <a:off x="1751734" y="3398774"/>
            <a:ext cx="2388218" cy="461665"/>
            <a:chOff x="1751734" y="3398774"/>
            <a:chExt cx="2388218" cy="461665"/>
          </a:xfrm>
        </p:grpSpPr>
        <p:sp>
          <p:nvSpPr>
            <p:cNvPr id="84" name="Rechteck 83"/>
            <p:cNvSpPr/>
            <p:nvPr/>
          </p:nvSpPr>
          <p:spPr>
            <a:xfrm>
              <a:off x="1751734" y="3398774"/>
              <a:ext cx="11849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b="1" spc="-150" dirty="0" smtClean="0">
                  <a:solidFill>
                    <a:srgbClr val="0070C0"/>
                  </a:solidFill>
                  <a:latin typeface="OCR A Extended" panose="02010509020102010303" pitchFamily="50" charset="0"/>
                </a:rPr>
                <a:t> </a:t>
              </a:r>
              <a:r>
                <a:rPr lang="de-DE" sz="2400" b="1" spc="-150" dirty="0" smtClean="0">
                  <a:solidFill>
                    <a:schemeClr val="bg2">
                      <a:lumMod val="25000"/>
                    </a:schemeClr>
                  </a:solidFill>
                  <a:latin typeface="OCR A Extended" panose="02010509020102010303" pitchFamily="50" charset="0"/>
                </a:rPr>
                <a:t>34 = </a:t>
              </a:r>
              <a:endParaRPr lang="de-DE" sz="2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81" name="Gruppieren 80"/>
            <p:cNvGrpSpPr/>
            <p:nvPr/>
          </p:nvGrpSpPr>
          <p:grpSpPr>
            <a:xfrm>
              <a:off x="3304359" y="3502540"/>
              <a:ext cx="216000" cy="288000"/>
              <a:chOff x="3500264" y="2501280"/>
              <a:chExt cx="288000" cy="432000"/>
            </a:xfrm>
          </p:grpSpPr>
          <p:sp>
            <p:nvSpPr>
              <p:cNvPr id="87" name="Bogen 86"/>
              <p:cNvSpPr/>
              <p:nvPr/>
            </p:nvSpPr>
            <p:spPr>
              <a:xfrm>
                <a:off x="3500264" y="2501280"/>
                <a:ext cx="288000" cy="432000"/>
              </a:xfrm>
              <a:prstGeom prst="arc">
                <a:avLst>
                  <a:gd name="adj1" fmla="val 10766607"/>
                  <a:gd name="adj2" fmla="val 0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8" name="Gerade Verbindung 87"/>
              <p:cNvCxnSpPr/>
              <p:nvPr/>
            </p:nvCxnSpPr>
            <p:spPr>
              <a:xfrm>
                <a:off x="3788264" y="2717280"/>
                <a:ext cx="0" cy="20409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 Verbindung 88"/>
              <p:cNvCxnSpPr/>
              <p:nvPr/>
            </p:nvCxnSpPr>
            <p:spPr>
              <a:xfrm>
                <a:off x="3500264" y="2717280"/>
                <a:ext cx="0" cy="20409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4" name="Gerade Verbindung 123"/>
            <p:cNvCxnSpPr/>
            <p:nvPr/>
          </p:nvCxnSpPr>
          <p:spPr>
            <a:xfrm>
              <a:off x="2843808" y="3502540"/>
              <a:ext cx="0" cy="288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24"/>
            <p:cNvCxnSpPr/>
            <p:nvPr/>
          </p:nvCxnSpPr>
          <p:spPr>
            <a:xfrm>
              <a:off x="2958151" y="3501008"/>
              <a:ext cx="0" cy="288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25"/>
            <p:cNvCxnSpPr/>
            <p:nvPr/>
          </p:nvCxnSpPr>
          <p:spPr>
            <a:xfrm>
              <a:off x="3066756" y="3501008"/>
              <a:ext cx="0" cy="288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26"/>
            <p:cNvCxnSpPr/>
            <p:nvPr/>
          </p:nvCxnSpPr>
          <p:spPr>
            <a:xfrm>
              <a:off x="3186914" y="3501008"/>
              <a:ext cx="0" cy="288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uppieren 127"/>
            <p:cNvGrpSpPr/>
            <p:nvPr/>
          </p:nvGrpSpPr>
          <p:grpSpPr>
            <a:xfrm>
              <a:off x="3614714" y="3501008"/>
              <a:ext cx="216000" cy="288000"/>
              <a:chOff x="3500264" y="2501280"/>
              <a:chExt cx="288000" cy="432000"/>
            </a:xfrm>
          </p:grpSpPr>
          <p:sp>
            <p:nvSpPr>
              <p:cNvPr id="129" name="Bogen 128"/>
              <p:cNvSpPr/>
              <p:nvPr/>
            </p:nvSpPr>
            <p:spPr>
              <a:xfrm>
                <a:off x="3500264" y="2501280"/>
                <a:ext cx="288000" cy="432000"/>
              </a:xfrm>
              <a:prstGeom prst="arc">
                <a:avLst>
                  <a:gd name="adj1" fmla="val 10766607"/>
                  <a:gd name="adj2" fmla="val 0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30" name="Gerade Verbindung 129"/>
              <p:cNvCxnSpPr/>
              <p:nvPr/>
            </p:nvCxnSpPr>
            <p:spPr>
              <a:xfrm>
                <a:off x="3788264" y="2717280"/>
                <a:ext cx="0" cy="20409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Gerade Verbindung 130"/>
              <p:cNvCxnSpPr/>
              <p:nvPr/>
            </p:nvCxnSpPr>
            <p:spPr>
              <a:xfrm>
                <a:off x="3500264" y="2717280"/>
                <a:ext cx="0" cy="20409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uppieren 131"/>
            <p:cNvGrpSpPr/>
            <p:nvPr/>
          </p:nvGrpSpPr>
          <p:grpSpPr>
            <a:xfrm>
              <a:off x="3923952" y="3501008"/>
              <a:ext cx="216000" cy="288000"/>
              <a:chOff x="3500264" y="2501280"/>
              <a:chExt cx="288000" cy="432000"/>
            </a:xfrm>
          </p:grpSpPr>
          <p:sp>
            <p:nvSpPr>
              <p:cNvPr id="133" name="Bogen 132"/>
              <p:cNvSpPr/>
              <p:nvPr/>
            </p:nvSpPr>
            <p:spPr>
              <a:xfrm>
                <a:off x="3500264" y="2501280"/>
                <a:ext cx="288000" cy="432000"/>
              </a:xfrm>
              <a:prstGeom prst="arc">
                <a:avLst>
                  <a:gd name="adj1" fmla="val 10766607"/>
                  <a:gd name="adj2" fmla="val 0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34" name="Gerade Verbindung 133"/>
              <p:cNvCxnSpPr/>
              <p:nvPr/>
            </p:nvCxnSpPr>
            <p:spPr>
              <a:xfrm>
                <a:off x="3788264" y="2717280"/>
                <a:ext cx="0" cy="20409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Gerade Verbindung 134"/>
              <p:cNvCxnSpPr/>
              <p:nvPr/>
            </p:nvCxnSpPr>
            <p:spPr>
              <a:xfrm>
                <a:off x="3500264" y="2717280"/>
                <a:ext cx="0" cy="20409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uppieren 89"/>
          <p:cNvGrpSpPr/>
          <p:nvPr/>
        </p:nvGrpSpPr>
        <p:grpSpPr>
          <a:xfrm>
            <a:off x="1763688" y="3945221"/>
            <a:ext cx="2376264" cy="461665"/>
            <a:chOff x="1763688" y="3945221"/>
            <a:chExt cx="2376264" cy="461665"/>
          </a:xfrm>
        </p:grpSpPr>
        <p:sp>
          <p:nvSpPr>
            <p:cNvPr id="103" name="Rechteck 102"/>
            <p:cNvSpPr/>
            <p:nvPr/>
          </p:nvSpPr>
          <p:spPr>
            <a:xfrm>
              <a:off x="1763688" y="3945221"/>
              <a:ext cx="11849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b="1" spc="-150" dirty="0" smtClean="0">
                  <a:solidFill>
                    <a:schemeClr val="bg2">
                      <a:lumMod val="25000"/>
                    </a:schemeClr>
                  </a:solidFill>
                  <a:latin typeface="OCR A Extended" panose="02010509020102010303" pitchFamily="50" charset="0"/>
                </a:rPr>
                <a:t>215 = </a:t>
              </a:r>
              <a:endParaRPr lang="de-DE" sz="2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36" name="Freihandform 135"/>
            <p:cNvSpPr/>
            <p:nvPr/>
          </p:nvSpPr>
          <p:spPr>
            <a:xfrm>
              <a:off x="3995952" y="4032053"/>
              <a:ext cx="144000" cy="288000"/>
            </a:xfrm>
            <a:custGeom>
              <a:avLst/>
              <a:gdLst>
                <a:gd name="connsiteX0" fmla="*/ 270933 w 1032933"/>
                <a:gd name="connsiteY0" fmla="*/ 287867 h 2218267"/>
                <a:gd name="connsiteX1" fmla="*/ 254000 w 1032933"/>
                <a:gd name="connsiteY1" fmla="*/ 338667 h 2218267"/>
                <a:gd name="connsiteX2" fmla="*/ 237067 w 1032933"/>
                <a:gd name="connsiteY2" fmla="*/ 372534 h 2218267"/>
                <a:gd name="connsiteX3" fmla="*/ 220133 w 1032933"/>
                <a:gd name="connsiteY3" fmla="*/ 440267 h 2218267"/>
                <a:gd name="connsiteX4" fmla="*/ 237067 w 1032933"/>
                <a:gd name="connsiteY4" fmla="*/ 592667 h 2218267"/>
                <a:gd name="connsiteX5" fmla="*/ 254000 w 1032933"/>
                <a:gd name="connsiteY5" fmla="*/ 626534 h 2218267"/>
                <a:gd name="connsiteX6" fmla="*/ 321733 w 1032933"/>
                <a:gd name="connsiteY6" fmla="*/ 660400 h 2218267"/>
                <a:gd name="connsiteX7" fmla="*/ 372533 w 1032933"/>
                <a:gd name="connsiteY7" fmla="*/ 694267 h 2218267"/>
                <a:gd name="connsiteX8" fmla="*/ 423333 w 1032933"/>
                <a:gd name="connsiteY8" fmla="*/ 711200 h 2218267"/>
                <a:gd name="connsiteX9" fmla="*/ 457200 w 1032933"/>
                <a:gd name="connsiteY9" fmla="*/ 728134 h 2218267"/>
                <a:gd name="connsiteX10" fmla="*/ 558800 w 1032933"/>
                <a:gd name="connsiteY10" fmla="*/ 762000 h 2218267"/>
                <a:gd name="connsiteX11" fmla="*/ 694267 w 1032933"/>
                <a:gd name="connsiteY11" fmla="*/ 745067 h 2218267"/>
                <a:gd name="connsiteX12" fmla="*/ 762000 w 1032933"/>
                <a:gd name="connsiteY12" fmla="*/ 711200 h 2218267"/>
                <a:gd name="connsiteX13" fmla="*/ 795867 w 1032933"/>
                <a:gd name="connsiteY13" fmla="*/ 694267 h 2218267"/>
                <a:gd name="connsiteX14" fmla="*/ 846667 w 1032933"/>
                <a:gd name="connsiteY14" fmla="*/ 643467 h 2218267"/>
                <a:gd name="connsiteX15" fmla="*/ 931333 w 1032933"/>
                <a:gd name="connsiteY15" fmla="*/ 575734 h 2218267"/>
                <a:gd name="connsiteX16" fmla="*/ 965200 w 1032933"/>
                <a:gd name="connsiteY16" fmla="*/ 508000 h 2218267"/>
                <a:gd name="connsiteX17" fmla="*/ 982133 w 1032933"/>
                <a:gd name="connsiteY17" fmla="*/ 474134 h 2218267"/>
                <a:gd name="connsiteX18" fmla="*/ 999067 w 1032933"/>
                <a:gd name="connsiteY18" fmla="*/ 423334 h 2218267"/>
                <a:gd name="connsiteX19" fmla="*/ 982133 w 1032933"/>
                <a:gd name="connsiteY19" fmla="*/ 372534 h 2218267"/>
                <a:gd name="connsiteX20" fmla="*/ 948267 w 1032933"/>
                <a:gd name="connsiteY20" fmla="*/ 254000 h 2218267"/>
                <a:gd name="connsiteX21" fmla="*/ 931333 w 1032933"/>
                <a:gd name="connsiteY21" fmla="*/ 237067 h 2218267"/>
                <a:gd name="connsiteX22" fmla="*/ 914400 w 1032933"/>
                <a:gd name="connsiteY22" fmla="*/ 203200 h 2218267"/>
                <a:gd name="connsiteX23" fmla="*/ 880533 w 1032933"/>
                <a:gd name="connsiteY23" fmla="*/ 186267 h 2218267"/>
                <a:gd name="connsiteX24" fmla="*/ 846667 w 1032933"/>
                <a:gd name="connsiteY24" fmla="*/ 118534 h 2218267"/>
                <a:gd name="connsiteX25" fmla="*/ 711200 w 1032933"/>
                <a:gd name="connsiteY25" fmla="*/ 67734 h 2218267"/>
                <a:gd name="connsiteX26" fmla="*/ 626533 w 1032933"/>
                <a:gd name="connsiteY26" fmla="*/ 33867 h 2218267"/>
                <a:gd name="connsiteX27" fmla="*/ 491067 w 1032933"/>
                <a:gd name="connsiteY27" fmla="*/ 0 h 2218267"/>
                <a:gd name="connsiteX28" fmla="*/ 254000 w 1032933"/>
                <a:gd name="connsiteY28" fmla="*/ 50800 h 2218267"/>
                <a:gd name="connsiteX29" fmla="*/ 186267 w 1032933"/>
                <a:gd name="connsiteY29" fmla="*/ 84667 h 2218267"/>
                <a:gd name="connsiteX30" fmla="*/ 135467 w 1032933"/>
                <a:gd name="connsiteY30" fmla="*/ 118534 h 2218267"/>
                <a:gd name="connsiteX31" fmla="*/ 84667 w 1032933"/>
                <a:gd name="connsiteY31" fmla="*/ 169334 h 2218267"/>
                <a:gd name="connsiteX32" fmla="*/ 67733 w 1032933"/>
                <a:gd name="connsiteY32" fmla="*/ 186267 h 2218267"/>
                <a:gd name="connsiteX33" fmla="*/ 33867 w 1032933"/>
                <a:gd name="connsiteY33" fmla="*/ 254000 h 2218267"/>
                <a:gd name="connsiteX34" fmla="*/ 0 w 1032933"/>
                <a:gd name="connsiteY34" fmla="*/ 304800 h 2218267"/>
                <a:gd name="connsiteX35" fmla="*/ 33867 w 1032933"/>
                <a:gd name="connsiteY35" fmla="*/ 660400 h 2218267"/>
                <a:gd name="connsiteX36" fmla="*/ 67733 w 1032933"/>
                <a:gd name="connsiteY36" fmla="*/ 728134 h 2218267"/>
                <a:gd name="connsiteX37" fmla="*/ 101600 w 1032933"/>
                <a:gd name="connsiteY37" fmla="*/ 812800 h 2218267"/>
                <a:gd name="connsiteX38" fmla="*/ 135467 w 1032933"/>
                <a:gd name="connsiteY38" fmla="*/ 846667 h 2218267"/>
                <a:gd name="connsiteX39" fmla="*/ 186267 w 1032933"/>
                <a:gd name="connsiteY39" fmla="*/ 880534 h 2218267"/>
                <a:gd name="connsiteX40" fmla="*/ 220133 w 1032933"/>
                <a:gd name="connsiteY40" fmla="*/ 931334 h 2218267"/>
                <a:gd name="connsiteX41" fmla="*/ 287867 w 1032933"/>
                <a:gd name="connsiteY41" fmla="*/ 965200 h 2218267"/>
                <a:gd name="connsiteX42" fmla="*/ 372533 w 1032933"/>
                <a:gd name="connsiteY42" fmla="*/ 1016000 h 2218267"/>
                <a:gd name="connsiteX43" fmla="*/ 406400 w 1032933"/>
                <a:gd name="connsiteY43" fmla="*/ 1032934 h 2218267"/>
                <a:gd name="connsiteX44" fmla="*/ 440267 w 1032933"/>
                <a:gd name="connsiteY44" fmla="*/ 1049867 h 2218267"/>
                <a:gd name="connsiteX45" fmla="*/ 524933 w 1032933"/>
                <a:gd name="connsiteY45" fmla="*/ 1117600 h 2218267"/>
                <a:gd name="connsiteX46" fmla="*/ 575733 w 1032933"/>
                <a:gd name="connsiteY46" fmla="*/ 1151467 h 2218267"/>
                <a:gd name="connsiteX47" fmla="*/ 609600 w 1032933"/>
                <a:gd name="connsiteY47" fmla="*/ 1185334 h 2218267"/>
                <a:gd name="connsiteX48" fmla="*/ 677333 w 1032933"/>
                <a:gd name="connsiteY48" fmla="*/ 1219200 h 2218267"/>
                <a:gd name="connsiteX49" fmla="*/ 694267 w 1032933"/>
                <a:gd name="connsiteY49" fmla="*/ 1236134 h 2218267"/>
                <a:gd name="connsiteX50" fmla="*/ 728133 w 1032933"/>
                <a:gd name="connsiteY50" fmla="*/ 1253067 h 2218267"/>
                <a:gd name="connsiteX51" fmla="*/ 762000 w 1032933"/>
                <a:gd name="connsiteY51" fmla="*/ 1286934 h 2218267"/>
                <a:gd name="connsiteX52" fmla="*/ 795867 w 1032933"/>
                <a:gd name="connsiteY52" fmla="*/ 1320800 h 2218267"/>
                <a:gd name="connsiteX53" fmla="*/ 812800 w 1032933"/>
                <a:gd name="connsiteY53" fmla="*/ 1337734 h 2218267"/>
                <a:gd name="connsiteX54" fmla="*/ 829733 w 1032933"/>
                <a:gd name="connsiteY54" fmla="*/ 1371600 h 2218267"/>
                <a:gd name="connsiteX55" fmla="*/ 846667 w 1032933"/>
                <a:gd name="connsiteY55" fmla="*/ 1388534 h 2218267"/>
                <a:gd name="connsiteX56" fmla="*/ 863600 w 1032933"/>
                <a:gd name="connsiteY56" fmla="*/ 1422400 h 2218267"/>
                <a:gd name="connsiteX57" fmla="*/ 914400 w 1032933"/>
                <a:gd name="connsiteY57" fmla="*/ 1507067 h 2218267"/>
                <a:gd name="connsiteX58" fmla="*/ 948267 w 1032933"/>
                <a:gd name="connsiteY58" fmla="*/ 1591734 h 2218267"/>
                <a:gd name="connsiteX59" fmla="*/ 965200 w 1032933"/>
                <a:gd name="connsiteY59" fmla="*/ 1659467 h 2218267"/>
                <a:gd name="connsiteX60" fmla="*/ 999067 w 1032933"/>
                <a:gd name="connsiteY60" fmla="*/ 1727200 h 2218267"/>
                <a:gd name="connsiteX61" fmla="*/ 1032933 w 1032933"/>
                <a:gd name="connsiteY61" fmla="*/ 2015067 h 2218267"/>
                <a:gd name="connsiteX62" fmla="*/ 1016000 w 1032933"/>
                <a:gd name="connsiteY62" fmla="*/ 2082800 h 2218267"/>
                <a:gd name="connsiteX63" fmla="*/ 982133 w 1032933"/>
                <a:gd name="connsiteY63" fmla="*/ 2201334 h 2218267"/>
                <a:gd name="connsiteX64" fmla="*/ 965200 w 1032933"/>
                <a:gd name="connsiteY64" fmla="*/ 2218267 h 221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032933" h="2218267">
                  <a:moveTo>
                    <a:pt x="270933" y="287867"/>
                  </a:moveTo>
                  <a:cubicBezTo>
                    <a:pt x="265289" y="304800"/>
                    <a:pt x="260629" y="322094"/>
                    <a:pt x="254000" y="338667"/>
                  </a:cubicBezTo>
                  <a:cubicBezTo>
                    <a:pt x="249313" y="350386"/>
                    <a:pt x="241058" y="360560"/>
                    <a:pt x="237067" y="372534"/>
                  </a:cubicBezTo>
                  <a:cubicBezTo>
                    <a:pt x="229707" y="394612"/>
                    <a:pt x="225778" y="417689"/>
                    <a:pt x="220133" y="440267"/>
                  </a:cubicBezTo>
                  <a:cubicBezTo>
                    <a:pt x="225778" y="491067"/>
                    <a:pt x="227924" y="542379"/>
                    <a:pt x="237067" y="592667"/>
                  </a:cubicBezTo>
                  <a:cubicBezTo>
                    <a:pt x="239325" y="605085"/>
                    <a:pt x="244144" y="618649"/>
                    <a:pt x="254000" y="626534"/>
                  </a:cubicBezTo>
                  <a:cubicBezTo>
                    <a:pt x="273711" y="642303"/>
                    <a:pt x="303884" y="642551"/>
                    <a:pt x="321733" y="660400"/>
                  </a:cubicBezTo>
                  <a:cubicBezTo>
                    <a:pt x="343269" y="681936"/>
                    <a:pt x="338362" y="680599"/>
                    <a:pt x="372533" y="694267"/>
                  </a:cubicBezTo>
                  <a:cubicBezTo>
                    <a:pt x="389106" y="700896"/>
                    <a:pt x="406760" y="704571"/>
                    <a:pt x="423333" y="711200"/>
                  </a:cubicBezTo>
                  <a:cubicBezTo>
                    <a:pt x="435052" y="715888"/>
                    <a:pt x="445382" y="723702"/>
                    <a:pt x="457200" y="728134"/>
                  </a:cubicBezTo>
                  <a:cubicBezTo>
                    <a:pt x="490626" y="740669"/>
                    <a:pt x="558800" y="762000"/>
                    <a:pt x="558800" y="762000"/>
                  </a:cubicBezTo>
                  <a:cubicBezTo>
                    <a:pt x="603956" y="756356"/>
                    <a:pt x="650119" y="756104"/>
                    <a:pt x="694267" y="745067"/>
                  </a:cubicBezTo>
                  <a:cubicBezTo>
                    <a:pt x="718756" y="738945"/>
                    <a:pt x="739422" y="722489"/>
                    <a:pt x="762000" y="711200"/>
                  </a:cubicBezTo>
                  <a:lnTo>
                    <a:pt x="795867" y="694267"/>
                  </a:lnTo>
                  <a:cubicBezTo>
                    <a:pt x="812800" y="677334"/>
                    <a:pt x="825248" y="654177"/>
                    <a:pt x="846667" y="643467"/>
                  </a:cubicBezTo>
                  <a:cubicBezTo>
                    <a:pt x="880968" y="626317"/>
                    <a:pt x="911425" y="615550"/>
                    <a:pt x="931333" y="575734"/>
                  </a:cubicBezTo>
                  <a:lnTo>
                    <a:pt x="965200" y="508000"/>
                  </a:lnTo>
                  <a:cubicBezTo>
                    <a:pt x="970844" y="496711"/>
                    <a:pt x="978142" y="486107"/>
                    <a:pt x="982133" y="474134"/>
                  </a:cubicBezTo>
                  <a:lnTo>
                    <a:pt x="999067" y="423334"/>
                  </a:lnTo>
                  <a:cubicBezTo>
                    <a:pt x="993422" y="406401"/>
                    <a:pt x="986462" y="389850"/>
                    <a:pt x="982133" y="372534"/>
                  </a:cubicBezTo>
                  <a:cubicBezTo>
                    <a:pt x="968555" y="318223"/>
                    <a:pt x="975514" y="294871"/>
                    <a:pt x="948267" y="254000"/>
                  </a:cubicBezTo>
                  <a:cubicBezTo>
                    <a:pt x="943839" y="247358"/>
                    <a:pt x="936978" y="242711"/>
                    <a:pt x="931333" y="237067"/>
                  </a:cubicBezTo>
                  <a:cubicBezTo>
                    <a:pt x="925689" y="225778"/>
                    <a:pt x="923325" y="212125"/>
                    <a:pt x="914400" y="203200"/>
                  </a:cubicBezTo>
                  <a:cubicBezTo>
                    <a:pt x="905475" y="194275"/>
                    <a:pt x="888418" y="196123"/>
                    <a:pt x="880533" y="186267"/>
                  </a:cubicBezTo>
                  <a:cubicBezTo>
                    <a:pt x="864764" y="166556"/>
                    <a:pt x="869245" y="129823"/>
                    <a:pt x="846667" y="118534"/>
                  </a:cubicBezTo>
                  <a:cubicBezTo>
                    <a:pt x="758117" y="74259"/>
                    <a:pt x="803422" y="90789"/>
                    <a:pt x="711200" y="67734"/>
                  </a:cubicBezTo>
                  <a:cubicBezTo>
                    <a:pt x="673203" y="48735"/>
                    <a:pt x="672570" y="46423"/>
                    <a:pt x="626533" y="33867"/>
                  </a:cubicBezTo>
                  <a:cubicBezTo>
                    <a:pt x="581628" y="21620"/>
                    <a:pt x="491067" y="0"/>
                    <a:pt x="491067" y="0"/>
                  </a:cubicBezTo>
                  <a:cubicBezTo>
                    <a:pt x="402205" y="11108"/>
                    <a:pt x="334424" y="10587"/>
                    <a:pt x="254000" y="50800"/>
                  </a:cubicBezTo>
                  <a:cubicBezTo>
                    <a:pt x="231422" y="62089"/>
                    <a:pt x="204117" y="66818"/>
                    <a:pt x="186267" y="84667"/>
                  </a:cubicBezTo>
                  <a:cubicBezTo>
                    <a:pt x="121494" y="149436"/>
                    <a:pt x="238001" y="36506"/>
                    <a:pt x="135467" y="118534"/>
                  </a:cubicBezTo>
                  <a:cubicBezTo>
                    <a:pt x="116767" y="133494"/>
                    <a:pt x="101600" y="152401"/>
                    <a:pt x="84667" y="169334"/>
                  </a:cubicBezTo>
                  <a:lnTo>
                    <a:pt x="67733" y="186267"/>
                  </a:lnTo>
                  <a:cubicBezTo>
                    <a:pt x="56444" y="208845"/>
                    <a:pt x="51716" y="236151"/>
                    <a:pt x="33867" y="254000"/>
                  </a:cubicBezTo>
                  <a:cubicBezTo>
                    <a:pt x="8009" y="279858"/>
                    <a:pt x="20503" y="263794"/>
                    <a:pt x="0" y="304800"/>
                  </a:cubicBezTo>
                  <a:cubicBezTo>
                    <a:pt x="6011" y="413005"/>
                    <a:pt x="-13157" y="550677"/>
                    <a:pt x="33867" y="660400"/>
                  </a:cubicBezTo>
                  <a:cubicBezTo>
                    <a:pt x="43811" y="683602"/>
                    <a:pt x="59750" y="704187"/>
                    <a:pt x="67733" y="728134"/>
                  </a:cubicBezTo>
                  <a:cubicBezTo>
                    <a:pt x="74563" y="748622"/>
                    <a:pt x="86651" y="792869"/>
                    <a:pt x="101600" y="812800"/>
                  </a:cubicBezTo>
                  <a:cubicBezTo>
                    <a:pt x="111179" y="825572"/>
                    <a:pt x="121187" y="839527"/>
                    <a:pt x="135467" y="846667"/>
                  </a:cubicBezTo>
                  <a:cubicBezTo>
                    <a:pt x="156032" y="856949"/>
                    <a:pt x="173338" y="861140"/>
                    <a:pt x="186267" y="880534"/>
                  </a:cubicBezTo>
                  <a:cubicBezTo>
                    <a:pt x="199988" y="901115"/>
                    <a:pt x="198565" y="918393"/>
                    <a:pt x="220133" y="931334"/>
                  </a:cubicBezTo>
                  <a:cubicBezTo>
                    <a:pt x="241779" y="944321"/>
                    <a:pt x="287867" y="965200"/>
                    <a:pt x="287867" y="965200"/>
                  </a:cubicBezTo>
                  <a:cubicBezTo>
                    <a:pt x="322649" y="999984"/>
                    <a:pt x="297659" y="978563"/>
                    <a:pt x="372533" y="1016000"/>
                  </a:cubicBezTo>
                  <a:lnTo>
                    <a:pt x="406400" y="1032934"/>
                  </a:lnTo>
                  <a:lnTo>
                    <a:pt x="440267" y="1049867"/>
                  </a:lnTo>
                  <a:cubicBezTo>
                    <a:pt x="488243" y="1145823"/>
                    <a:pt x="406402" y="999069"/>
                    <a:pt x="524933" y="1117600"/>
                  </a:cubicBezTo>
                  <a:cubicBezTo>
                    <a:pt x="576728" y="1169395"/>
                    <a:pt x="493720" y="1089957"/>
                    <a:pt x="575733" y="1151467"/>
                  </a:cubicBezTo>
                  <a:cubicBezTo>
                    <a:pt x="588505" y="1161046"/>
                    <a:pt x="595320" y="1178194"/>
                    <a:pt x="609600" y="1185334"/>
                  </a:cubicBezTo>
                  <a:cubicBezTo>
                    <a:pt x="632178" y="1196623"/>
                    <a:pt x="659484" y="1201351"/>
                    <a:pt x="677333" y="1219200"/>
                  </a:cubicBezTo>
                  <a:cubicBezTo>
                    <a:pt x="682978" y="1224845"/>
                    <a:pt x="687625" y="1231706"/>
                    <a:pt x="694267" y="1236134"/>
                  </a:cubicBezTo>
                  <a:cubicBezTo>
                    <a:pt x="704768" y="1243135"/>
                    <a:pt x="718036" y="1245494"/>
                    <a:pt x="728133" y="1253067"/>
                  </a:cubicBezTo>
                  <a:cubicBezTo>
                    <a:pt x="740905" y="1262646"/>
                    <a:pt x="750711" y="1275645"/>
                    <a:pt x="762000" y="1286934"/>
                  </a:cubicBezTo>
                  <a:lnTo>
                    <a:pt x="795867" y="1320800"/>
                  </a:lnTo>
                  <a:cubicBezTo>
                    <a:pt x="801512" y="1326445"/>
                    <a:pt x="809230" y="1330594"/>
                    <a:pt x="812800" y="1337734"/>
                  </a:cubicBezTo>
                  <a:cubicBezTo>
                    <a:pt x="818444" y="1349023"/>
                    <a:pt x="822732" y="1361099"/>
                    <a:pt x="829733" y="1371600"/>
                  </a:cubicBezTo>
                  <a:cubicBezTo>
                    <a:pt x="834161" y="1378242"/>
                    <a:pt x="842239" y="1381892"/>
                    <a:pt x="846667" y="1388534"/>
                  </a:cubicBezTo>
                  <a:cubicBezTo>
                    <a:pt x="853668" y="1399035"/>
                    <a:pt x="856599" y="1411899"/>
                    <a:pt x="863600" y="1422400"/>
                  </a:cubicBezTo>
                  <a:cubicBezTo>
                    <a:pt x="902082" y="1480124"/>
                    <a:pt x="865263" y="1359653"/>
                    <a:pt x="914400" y="1507067"/>
                  </a:cubicBezTo>
                  <a:cubicBezTo>
                    <a:pt x="935324" y="1569841"/>
                    <a:pt x="923350" y="1541902"/>
                    <a:pt x="948267" y="1591734"/>
                  </a:cubicBezTo>
                  <a:cubicBezTo>
                    <a:pt x="953911" y="1614312"/>
                    <a:pt x="957028" y="1637676"/>
                    <a:pt x="965200" y="1659467"/>
                  </a:cubicBezTo>
                  <a:cubicBezTo>
                    <a:pt x="974063" y="1683102"/>
                    <a:pt x="999067" y="1727200"/>
                    <a:pt x="999067" y="1727200"/>
                  </a:cubicBezTo>
                  <a:cubicBezTo>
                    <a:pt x="1002789" y="1756980"/>
                    <a:pt x="1032933" y="1993109"/>
                    <a:pt x="1032933" y="2015067"/>
                  </a:cubicBezTo>
                  <a:cubicBezTo>
                    <a:pt x="1032933" y="2038340"/>
                    <a:pt x="1021048" y="2060082"/>
                    <a:pt x="1016000" y="2082800"/>
                  </a:cubicBezTo>
                  <a:cubicBezTo>
                    <a:pt x="1004683" y="2133726"/>
                    <a:pt x="1008390" y="2161949"/>
                    <a:pt x="982133" y="2201334"/>
                  </a:cubicBezTo>
                  <a:cubicBezTo>
                    <a:pt x="977705" y="2207976"/>
                    <a:pt x="970844" y="2212623"/>
                    <a:pt x="965200" y="2218267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Freihandform 136"/>
            <p:cNvSpPr/>
            <p:nvPr/>
          </p:nvSpPr>
          <p:spPr>
            <a:xfrm>
              <a:off x="3759901" y="4034040"/>
              <a:ext cx="144000" cy="288000"/>
            </a:xfrm>
            <a:custGeom>
              <a:avLst/>
              <a:gdLst>
                <a:gd name="connsiteX0" fmla="*/ 270933 w 1032933"/>
                <a:gd name="connsiteY0" fmla="*/ 287867 h 2218267"/>
                <a:gd name="connsiteX1" fmla="*/ 254000 w 1032933"/>
                <a:gd name="connsiteY1" fmla="*/ 338667 h 2218267"/>
                <a:gd name="connsiteX2" fmla="*/ 237067 w 1032933"/>
                <a:gd name="connsiteY2" fmla="*/ 372534 h 2218267"/>
                <a:gd name="connsiteX3" fmla="*/ 220133 w 1032933"/>
                <a:gd name="connsiteY3" fmla="*/ 440267 h 2218267"/>
                <a:gd name="connsiteX4" fmla="*/ 237067 w 1032933"/>
                <a:gd name="connsiteY4" fmla="*/ 592667 h 2218267"/>
                <a:gd name="connsiteX5" fmla="*/ 254000 w 1032933"/>
                <a:gd name="connsiteY5" fmla="*/ 626534 h 2218267"/>
                <a:gd name="connsiteX6" fmla="*/ 321733 w 1032933"/>
                <a:gd name="connsiteY6" fmla="*/ 660400 h 2218267"/>
                <a:gd name="connsiteX7" fmla="*/ 372533 w 1032933"/>
                <a:gd name="connsiteY7" fmla="*/ 694267 h 2218267"/>
                <a:gd name="connsiteX8" fmla="*/ 423333 w 1032933"/>
                <a:gd name="connsiteY8" fmla="*/ 711200 h 2218267"/>
                <a:gd name="connsiteX9" fmla="*/ 457200 w 1032933"/>
                <a:gd name="connsiteY9" fmla="*/ 728134 h 2218267"/>
                <a:gd name="connsiteX10" fmla="*/ 558800 w 1032933"/>
                <a:gd name="connsiteY10" fmla="*/ 762000 h 2218267"/>
                <a:gd name="connsiteX11" fmla="*/ 694267 w 1032933"/>
                <a:gd name="connsiteY11" fmla="*/ 745067 h 2218267"/>
                <a:gd name="connsiteX12" fmla="*/ 762000 w 1032933"/>
                <a:gd name="connsiteY12" fmla="*/ 711200 h 2218267"/>
                <a:gd name="connsiteX13" fmla="*/ 795867 w 1032933"/>
                <a:gd name="connsiteY13" fmla="*/ 694267 h 2218267"/>
                <a:gd name="connsiteX14" fmla="*/ 846667 w 1032933"/>
                <a:gd name="connsiteY14" fmla="*/ 643467 h 2218267"/>
                <a:gd name="connsiteX15" fmla="*/ 931333 w 1032933"/>
                <a:gd name="connsiteY15" fmla="*/ 575734 h 2218267"/>
                <a:gd name="connsiteX16" fmla="*/ 965200 w 1032933"/>
                <a:gd name="connsiteY16" fmla="*/ 508000 h 2218267"/>
                <a:gd name="connsiteX17" fmla="*/ 982133 w 1032933"/>
                <a:gd name="connsiteY17" fmla="*/ 474134 h 2218267"/>
                <a:gd name="connsiteX18" fmla="*/ 999067 w 1032933"/>
                <a:gd name="connsiteY18" fmla="*/ 423334 h 2218267"/>
                <a:gd name="connsiteX19" fmla="*/ 982133 w 1032933"/>
                <a:gd name="connsiteY19" fmla="*/ 372534 h 2218267"/>
                <a:gd name="connsiteX20" fmla="*/ 948267 w 1032933"/>
                <a:gd name="connsiteY20" fmla="*/ 254000 h 2218267"/>
                <a:gd name="connsiteX21" fmla="*/ 931333 w 1032933"/>
                <a:gd name="connsiteY21" fmla="*/ 237067 h 2218267"/>
                <a:gd name="connsiteX22" fmla="*/ 914400 w 1032933"/>
                <a:gd name="connsiteY22" fmla="*/ 203200 h 2218267"/>
                <a:gd name="connsiteX23" fmla="*/ 880533 w 1032933"/>
                <a:gd name="connsiteY23" fmla="*/ 186267 h 2218267"/>
                <a:gd name="connsiteX24" fmla="*/ 846667 w 1032933"/>
                <a:gd name="connsiteY24" fmla="*/ 118534 h 2218267"/>
                <a:gd name="connsiteX25" fmla="*/ 711200 w 1032933"/>
                <a:gd name="connsiteY25" fmla="*/ 67734 h 2218267"/>
                <a:gd name="connsiteX26" fmla="*/ 626533 w 1032933"/>
                <a:gd name="connsiteY26" fmla="*/ 33867 h 2218267"/>
                <a:gd name="connsiteX27" fmla="*/ 491067 w 1032933"/>
                <a:gd name="connsiteY27" fmla="*/ 0 h 2218267"/>
                <a:gd name="connsiteX28" fmla="*/ 254000 w 1032933"/>
                <a:gd name="connsiteY28" fmla="*/ 50800 h 2218267"/>
                <a:gd name="connsiteX29" fmla="*/ 186267 w 1032933"/>
                <a:gd name="connsiteY29" fmla="*/ 84667 h 2218267"/>
                <a:gd name="connsiteX30" fmla="*/ 135467 w 1032933"/>
                <a:gd name="connsiteY30" fmla="*/ 118534 h 2218267"/>
                <a:gd name="connsiteX31" fmla="*/ 84667 w 1032933"/>
                <a:gd name="connsiteY31" fmla="*/ 169334 h 2218267"/>
                <a:gd name="connsiteX32" fmla="*/ 67733 w 1032933"/>
                <a:gd name="connsiteY32" fmla="*/ 186267 h 2218267"/>
                <a:gd name="connsiteX33" fmla="*/ 33867 w 1032933"/>
                <a:gd name="connsiteY33" fmla="*/ 254000 h 2218267"/>
                <a:gd name="connsiteX34" fmla="*/ 0 w 1032933"/>
                <a:gd name="connsiteY34" fmla="*/ 304800 h 2218267"/>
                <a:gd name="connsiteX35" fmla="*/ 33867 w 1032933"/>
                <a:gd name="connsiteY35" fmla="*/ 660400 h 2218267"/>
                <a:gd name="connsiteX36" fmla="*/ 67733 w 1032933"/>
                <a:gd name="connsiteY36" fmla="*/ 728134 h 2218267"/>
                <a:gd name="connsiteX37" fmla="*/ 101600 w 1032933"/>
                <a:gd name="connsiteY37" fmla="*/ 812800 h 2218267"/>
                <a:gd name="connsiteX38" fmla="*/ 135467 w 1032933"/>
                <a:gd name="connsiteY38" fmla="*/ 846667 h 2218267"/>
                <a:gd name="connsiteX39" fmla="*/ 186267 w 1032933"/>
                <a:gd name="connsiteY39" fmla="*/ 880534 h 2218267"/>
                <a:gd name="connsiteX40" fmla="*/ 220133 w 1032933"/>
                <a:gd name="connsiteY40" fmla="*/ 931334 h 2218267"/>
                <a:gd name="connsiteX41" fmla="*/ 287867 w 1032933"/>
                <a:gd name="connsiteY41" fmla="*/ 965200 h 2218267"/>
                <a:gd name="connsiteX42" fmla="*/ 372533 w 1032933"/>
                <a:gd name="connsiteY42" fmla="*/ 1016000 h 2218267"/>
                <a:gd name="connsiteX43" fmla="*/ 406400 w 1032933"/>
                <a:gd name="connsiteY43" fmla="*/ 1032934 h 2218267"/>
                <a:gd name="connsiteX44" fmla="*/ 440267 w 1032933"/>
                <a:gd name="connsiteY44" fmla="*/ 1049867 h 2218267"/>
                <a:gd name="connsiteX45" fmla="*/ 524933 w 1032933"/>
                <a:gd name="connsiteY45" fmla="*/ 1117600 h 2218267"/>
                <a:gd name="connsiteX46" fmla="*/ 575733 w 1032933"/>
                <a:gd name="connsiteY46" fmla="*/ 1151467 h 2218267"/>
                <a:gd name="connsiteX47" fmla="*/ 609600 w 1032933"/>
                <a:gd name="connsiteY47" fmla="*/ 1185334 h 2218267"/>
                <a:gd name="connsiteX48" fmla="*/ 677333 w 1032933"/>
                <a:gd name="connsiteY48" fmla="*/ 1219200 h 2218267"/>
                <a:gd name="connsiteX49" fmla="*/ 694267 w 1032933"/>
                <a:gd name="connsiteY49" fmla="*/ 1236134 h 2218267"/>
                <a:gd name="connsiteX50" fmla="*/ 728133 w 1032933"/>
                <a:gd name="connsiteY50" fmla="*/ 1253067 h 2218267"/>
                <a:gd name="connsiteX51" fmla="*/ 762000 w 1032933"/>
                <a:gd name="connsiteY51" fmla="*/ 1286934 h 2218267"/>
                <a:gd name="connsiteX52" fmla="*/ 795867 w 1032933"/>
                <a:gd name="connsiteY52" fmla="*/ 1320800 h 2218267"/>
                <a:gd name="connsiteX53" fmla="*/ 812800 w 1032933"/>
                <a:gd name="connsiteY53" fmla="*/ 1337734 h 2218267"/>
                <a:gd name="connsiteX54" fmla="*/ 829733 w 1032933"/>
                <a:gd name="connsiteY54" fmla="*/ 1371600 h 2218267"/>
                <a:gd name="connsiteX55" fmla="*/ 846667 w 1032933"/>
                <a:gd name="connsiteY55" fmla="*/ 1388534 h 2218267"/>
                <a:gd name="connsiteX56" fmla="*/ 863600 w 1032933"/>
                <a:gd name="connsiteY56" fmla="*/ 1422400 h 2218267"/>
                <a:gd name="connsiteX57" fmla="*/ 914400 w 1032933"/>
                <a:gd name="connsiteY57" fmla="*/ 1507067 h 2218267"/>
                <a:gd name="connsiteX58" fmla="*/ 948267 w 1032933"/>
                <a:gd name="connsiteY58" fmla="*/ 1591734 h 2218267"/>
                <a:gd name="connsiteX59" fmla="*/ 965200 w 1032933"/>
                <a:gd name="connsiteY59" fmla="*/ 1659467 h 2218267"/>
                <a:gd name="connsiteX60" fmla="*/ 999067 w 1032933"/>
                <a:gd name="connsiteY60" fmla="*/ 1727200 h 2218267"/>
                <a:gd name="connsiteX61" fmla="*/ 1032933 w 1032933"/>
                <a:gd name="connsiteY61" fmla="*/ 2015067 h 2218267"/>
                <a:gd name="connsiteX62" fmla="*/ 1016000 w 1032933"/>
                <a:gd name="connsiteY62" fmla="*/ 2082800 h 2218267"/>
                <a:gd name="connsiteX63" fmla="*/ 982133 w 1032933"/>
                <a:gd name="connsiteY63" fmla="*/ 2201334 h 2218267"/>
                <a:gd name="connsiteX64" fmla="*/ 965200 w 1032933"/>
                <a:gd name="connsiteY64" fmla="*/ 2218267 h 221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032933" h="2218267">
                  <a:moveTo>
                    <a:pt x="270933" y="287867"/>
                  </a:moveTo>
                  <a:cubicBezTo>
                    <a:pt x="265289" y="304800"/>
                    <a:pt x="260629" y="322094"/>
                    <a:pt x="254000" y="338667"/>
                  </a:cubicBezTo>
                  <a:cubicBezTo>
                    <a:pt x="249313" y="350386"/>
                    <a:pt x="241058" y="360560"/>
                    <a:pt x="237067" y="372534"/>
                  </a:cubicBezTo>
                  <a:cubicBezTo>
                    <a:pt x="229707" y="394612"/>
                    <a:pt x="225778" y="417689"/>
                    <a:pt x="220133" y="440267"/>
                  </a:cubicBezTo>
                  <a:cubicBezTo>
                    <a:pt x="225778" y="491067"/>
                    <a:pt x="227924" y="542379"/>
                    <a:pt x="237067" y="592667"/>
                  </a:cubicBezTo>
                  <a:cubicBezTo>
                    <a:pt x="239325" y="605085"/>
                    <a:pt x="244144" y="618649"/>
                    <a:pt x="254000" y="626534"/>
                  </a:cubicBezTo>
                  <a:cubicBezTo>
                    <a:pt x="273711" y="642303"/>
                    <a:pt x="303884" y="642551"/>
                    <a:pt x="321733" y="660400"/>
                  </a:cubicBezTo>
                  <a:cubicBezTo>
                    <a:pt x="343269" y="681936"/>
                    <a:pt x="338362" y="680599"/>
                    <a:pt x="372533" y="694267"/>
                  </a:cubicBezTo>
                  <a:cubicBezTo>
                    <a:pt x="389106" y="700896"/>
                    <a:pt x="406760" y="704571"/>
                    <a:pt x="423333" y="711200"/>
                  </a:cubicBezTo>
                  <a:cubicBezTo>
                    <a:pt x="435052" y="715888"/>
                    <a:pt x="445382" y="723702"/>
                    <a:pt x="457200" y="728134"/>
                  </a:cubicBezTo>
                  <a:cubicBezTo>
                    <a:pt x="490626" y="740669"/>
                    <a:pt x="558800" y="762000"/>
                    <a:pt x="558800" y="762000"/>
                  </a:cubicBezTo>
                  <a:cubicBezTo>
                    <a:pt x="603956" y="756356"/>
                    <a:pt x="650119" y="756104"/>
                    <a:pt x="694267" y="745067"/>
                  </a:cubicBezTo>
                  <a:cubicBezTo>
                    <a:pt x="718756" y="738945"/>
                    <a:pt x="739422" y="722489"/>
                    <a:pt x="762000" y="711200"/>
                  </a:cubicBezTo>
                  <a:lnTo>
                    <a:pt x="795867" y="694267"/>
                  </a:lnTo>
                  <a:cubicBezTo>
                    <a:pt x="812800" y="677334"/>
                    <a:pt x="825248" y="654177"/>
                    <a:pt x="846667" y="643467"/>
                  </a:cubicBezTo>
                  <a:cubicBezTo>
                    <a:pt x="880968" y="626317"/>
                    <a:pt x="911425" y="615550"/>
                    <a:pt x="931333" y="575734"/>
                  </a:cubicBezTo>
                  <a:lnTo>
                    <a:pt x="965200" y="508000"/>
                  </a:lnTo>
                  <a:cubicBezTo>
                    <a:pt x="970844" y="496711"/>
                    <a:pt x="978142" y="486107"/>
                    <a:pt x="982133" y="474134"/>
                  </a:cubicBezTo>
                  <a:lnTo>
                    <a:pt x="999067" y="423334"/>
                  </a:lnTo>
                  <a:cubicBezTo>
                    <a:pt x="993422" y="406401"/>
                    <a:pt x="986462" y="389850"/>
                    <a:pt x="982133" y="372534"/>
                  </a:cubicBezTo>
                  <a:cubicBezTo>
                    <a:pt x="968555" y="318223"/>
                    <a:pt x="975514" y="294871"/>
                    <a:pt x="948267" y="254000"/>
                  </a:cubicBezTo>
                  <a:cubicBezTo>
                    <a:pt x="943839" y="247358"/>
                    <a:pt x="936978" y="242711"/>
                    <a:pt x="931333" y="237067"/>
                  </a:cubicBezTo>
                  <a:cubicBezTo>
                    <a:pt x="925689" y="225778"/>
                    <a:pt x="923325" y="212125"/>
                    <a:pt x="914400" y="203200"/>
                  </a:cubicBezTo>
                  <a:cubicBezTo>
                    <a:pt x="905475" y="194275"/>
                    <a:pt x="888418" y="196123"/>
                    <a:pt x="880533" y="186267"/>
                  </a:cubicBezTo>
                  <a:cubicBezTo>
                    <a:pt x="864764" y="166556"/>
                    <a:pt x="869245" y="129823"/>
                    <a:pt x="846667" y="118534"/>
                  </a:cubicBezTo>
                  <a:cubicBezTo>
                    <a:pt x="758117" y="74259"/>
                    <a:pt x="803422" y="90789"/>
                    <a:pt x="711200" y="67734"/>
                  </a:cubicBezTo>
                  <a:cubicBezTo>
                    <a:pt x="673203" y="48735"/>
                    <a:pt x="672570" y="46423"/>
                    <a:pt x="626533" y="33867"/>
                  </a:cubicBezTo>
                  <a:cubicBezTo>
                    <a:pt x="581628" y="21620"/>
                    <a:pt x="491067" y="0"/>
                    <a:pt x="491067" y="0"/>
                  </a:cubicBezTo>
                  <a:cubicBezTo>
                    <a:pt x="402205" y="11108"/>
                    <a:pt x="334424" y="10587"/>
                    <a:pt x="254000" y="50800"/>
                  </a:cubicBezTo>
                  <a:cubicBezTo>
                    <a:pt x="231422" y="62089"/>
                    <a:pt x="204117" y="66818"/>
                    <a:pt x="186267" y="84667"/>
                  </a:cubicBezTo>
                  <a:cubicBezTo>
                    <a:pt x="121494" y="149436"/>
                    <a:pt x="238001" y="36506"/>
                    <a:pt x="135467" y="118534"/>
                  </a:cubicBezTo>
                  <a:cubicBezTo>
                    <a:pt x="116767" y="133494"/>
                    <a:pt x="101600" y="152401"/>
                    <a:pt x="84667" y="169334"/>
                  </a:cubicBezTo>
                  <a:lnTo>
                    <a:pt x="67733" y="186267"/>
                  </a:lnTo>
                  <a:cubicBezTo>
                    <a:pt x="56444" y="208845"/>
                    <a:pt x="51716" y="236151"/>
                    <a:pt x="33867" y="254000"/>
                  </a:cubicBezTo>
                  <a:cubicBezTo>
                    <a:pt x="8009" y="279858"/>
                    <a:pt x="20503" y="263794"/>
                    <a:pt x="0" y="304800"/>
                  </a:cubicBezTo>
                  <a:cubicBezTo>
                    <a:pt x="6011" y="413005"/>
                    <a:pt x="-13157" y="550677"/>
                    <a:pt x="33867" y="660400"/>
                  </a:cubicBezTo>
                  <a:cubicBezTo>
                    <a:pt x="43811" y="683602"/>
                    <a:pt x="59750" y="704187"/>
                    <a:pt x="67733" y="728134"/>
                  </a:cubicBezTo>
                  <a:cubicBezTo>
                    <a:pt x="74563" y="748622"/>
                    <a:pt x="86651" y="792869"/>
                    <a:pt x="101600" y="812800"/>
                  </a:cubicBezTo>
                  <a:cubicBezTo>
                    <a:pt x="111179" y="825572"/>
                    <a:pt x="121187" y="839527"/>
                    <a:pt x="135467" y="846667"/>
                  </a:cubicBezTo>
                  <a:cubicBezTo>
                    <a:pt x="156032" y="856949"/>
                    <a:pt x="173338" y="861140"/>
                    <a:pt x="186267" y="880534"/>
                  </a:cubicBezTo>
                  <a:cubicBezTo>
                    <a:pt x="199988" y="901115"/>
                    <a:pt x="198565" y="918393"/>
                    <a:pt x="220133" y="931334"/>
                  </a:cubicBezTo>
                  <a:cubicBezTo>
                    <a:pt x="241779" y="944321"/>
                    <a:pt x="287867" y="965200"/>
                    <a:pt x="287867" y="965200"/>
                  </a:cubicBezTo>
                  <a:cubicBezTo>
                    <a:pt x="322649" y="999984"/>
                    <a:pt x="297659" y="978563"/>
                    <a:pt x="372533" y="1016000"/>
                  </a:cubicBezTo>
                  <a:lnTo>
                    <a:pt x="406400" y="1032934"/>
                  </a:lnTo>
                  <a:lnTo>
                    <a:pt x="440267" y="1049867"/>
                  </a:lnTo>
                  <a:cubicBezTo>
                    <a:pt x="488243" y="1145823"/>
                    <a:pt x="406402" y="999069"/>
                    <a:pt x="524933" y="1117600"/>
                  </a:cubicBezTo>
                  <a:cubicBezTo>
                    <a:pt x="576728" y="1169395"/>
                    <a:pt x="493720" y="1089957"/>
                    <a:pt x="575733" y="1151467"/>
                  </a:cubicBezTo>
                  <a:cubicBezTo>
                    <a:pt x="588505" y="1161046"/>
                    <a:pt x="595320" y="1178194"/>
                    <a:pt x="609600" y="1185334"/>
                  </a:cubicBezTo>
                  <a:cubicBezTo>
                    <a:pt x="632178" y="1196623"/>
                    <a:pt x="659484" y="1201351"/>
                    <a:pt x="677333" y="1219200"/>
                  </a:cubicBezTo>
                  <a:cubicBezTo>
                    <a:pt x="682978" y="1224845"/>
                    <a:pt x="687625" y="1231706"/>
                    <a:pt x="694267" y="1236134"/>
                  </a:cubicBezTo>
                  <a:cubicBezTo>
                    <a:pt x="704768" y="1243135"/>
                    <a:pt x="718036" y="1245494"/>
                    <a:pt x="728133" y="1253067"/>
                  </a:cubicBezTo>
                  <a:cubicBezTo>
                    <a:pt x="740905" y="1262646"/>
                    <a:pt x="750711" y="1275645"/>
                    <a:pt x="762000" y="1286934"/>
                  </a:cubicBezTo>
                  <a:lnTo>
                    <a:pt x="795867" y="1320800"/>
                  </a:lnTo>
                  <a:cubicBezTo>
                    <a:pt x="801512" y="1326445"/>
                    <a:pt x="809230" y="1330594"/>
                    <a:pt x="812800" y="1337734"/>
                  </a:cubicBezTo>
                  <a:cubicBezTo>
                    <a:pt x="818444" y="1349023"/>
                    <a:pt x="822732" y="1361099"/>
                    <a:pt x="829733" y="1371600"/>
                  </a:cubicBezTo>
                  <a:cubicBezTo>
                    <a:pt x="834161" y="1378242"/>
                    <a:pt x="842239" y="1381892"/>
                    <a:pt x="846667" y="1388534"/>
                  </a:cubicBezTo>
                  <a:cubicBezTo>
                    <a:pt x="853668" y="1399035"/>
                    <a:pt x="856599" y="1411899"/>
                    <a:pt x="863600" y="1422400"/>
                  </a:cubicBezTo>
                  <a:cubicBezTo>
                    <a:pt x="902082" y="1480124"/>
                    <a:pt x="865263" y="1359653"/>
                    <a:pt x="914400" y="1507067"/>
                  </a:cubicBezTo>
                  <a:cubicBezTo>
                    <a:pt x="935324" y="1569841"/>
                    <a:pt x="923350" y="1541902"/>
                    <a:pt x="948267" y="1591734"/>
                  </a:cubicBezTo>
                  <a:cubicBezTo>
                    <a:pt x="953911" y="1614312"/>
                    <a:pt x="957028" y="1637676"/>
                    <a:pt x="965200" y="1659467"/>
                  </a:cubicBezTo>
                  <a:cubicBezTo>
                    <a:pt x="974063" y="1683102"/>
                    <a:pt x="999067" y="1727200"/>
                    <a:pt x="999067" y="1727200"/>
                  </a:cubicBezTo>
                  <a:cubicBezTo>
                    <a:pt x="1002789" y="1756980"/>
                    <a:pt x="1032933" y="1993109"/>
                    <a:pt x="1032933" y="2015067"/>
                  </a:cubicBezTo>
                  <a:cubicBezTo>
                    <a:pt x="1032933" y="2038340"/>
                    <a:pt x="1021048" y="2060082"/>
                    <a:pt x="1016000" y="2082800"/>
                  </a:cubicBezTo>
                  <a:cubicBezTo>
                    <a:pt x="1004683" y="2133726"/>
                    <a:pt x="1008390" y="2161949"/>
                    <a:pt x="982133" y="2201334"/>
                  </a:cubicBezTo>
                  <a:cubicBezTo>
                    <a:pt x="977705" y="2207976"/>
                    <a:pt x="970844" y="2212623"/>
                    <a:pt x="965200" y="2218267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38" name="Gruppieren 137"/>
            <p:cNvGrpSpPr/>
            <p:nvPr/>
          </p:nvGrpSpPr>
          <p:grpSpPr>
            <a:xfrm>
              <a:off x="3432732" y="4034040"/>
              <a:ext cx="216000" cy="288000"/>
              <a:chOff x="3500264" y="2501280"/>
              <a:chExt cx="288000" cy="432000"/>
            </a:xfrm>
          </p:grpSpPr>
          <p:sp>
            <p:nvSpPr>
              <p:cNvPr id="139" name="Bogen 138"/>
              <p:cNvSpPr/>
              <p:nvPr/>
            </p:nvSpPr>
            <p:spPr>
              <a:xfrm>
                <a:off x="3500264" y="2501280"/>
                <a:ext cx="288000" cy="432000"/>
              </a:xfrm>
              <a:prstGeom prst="arc">
                <a:avLst>
                  <a:gd name="adj1" fmla="val 10766607"/>
                  <a:gd name="adj2" fmla="val 0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0" name="Gerade Verbindung 139"/>
              <p:cNvCxnSpPr/>
              <p:nvPr/>
            </p:nvCxnSpPr>
            <p:spPr>
              <a:xfrm>
                <a:off x="3788264" y="2717280"/>
                <a:ext cx="0" cy="20409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Gerade Verbindung 140"/>
              <p:cNvCxnSpPr/>
              <p:nvPr/>
            </p:nvCxnSpPr>
            <p:spPr>
              <a:xfrm>
                <a:off x="3500264" y="2717280"/>
                <a:ext cx="0" cy="20409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Gerade Verbindung 141"/>
            <p:cNvCxnSpPr/>
            <p:nvPr/>
          </p:nvCxnSpPr>
          <p:spPr>
            <a:xfrm>
              <a:off x="2965023" y="4019168"/>
              <a:ext cx="0" cy="288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42"/>
            <p:cNvCxnSpPr/>
            <p:nvPr/>
          </p:nvCxnSpPr>
          <p:spPr>
            <a:xfrm>
              <a:off x="3079366" y="4017636"/>
              <a:ext cx="0" cy="288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3"/>
            <p:cNvCxnSpPr/>
            <p:nvPr/>
          </p:nvCxnSpPr>
          <p:spPr>
            <a:xfrm>
              <a:off x="3187971" y="4017636"/>
              <a:ext cx="0" cy="288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44"/>
            <p:cNvCxnSpPr/>
            <p:nvPr/>
          </p:nvCxnSpPr>
          <p:spPr>
            <a:xfrm>
              <a:off x="3308129" y="4017636"/>
              <a:ext cx="0" cy="288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45"/>
            <p:cNvCxnSpPr/>
            <p:nvPr/>
          </p:nvCxnSpPr>
          <p:spPr>
            <a:xfrm>
              <a:off x="2847685" y="4021998"/>
              <a:ext cx="0" cy="288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Rechteck 146"/>
          <p:cNvSpPr/>
          <p:nvPr/>
        </p:nvSpPr>
        <p:spPr>
          <a:xfrm>
            <a:off x="1691680" y="4581128"/>
            <a:ext cx="4801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pc="-150" dirty="0" smtClean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Wir konnten addieren und subtrahieren, nur das Multiplizieren war knifflig.</a:t>
            </a:r>
            <a:endParaRPr lang="de-DE" spc="-15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8" name="Rechteck 147"/>
          <p:cNvSpPr/>
          <p:nvPr/>
        </p:nvSpPr>
        <p:spPr>
          <a:xfrm>
            <a:off x="1691680" y="5363924"/>
            <a:ext cx="5277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pc="-150" dirty="0" smtClean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Aber wir Ägypter sind clever … </a:t>
            </a:r>
            <a:endParaRPr lang="de-DE" spc="-15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8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47" grpId="0"/>
      <p:bldP spid="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-2644" y="6281"/>
            <a:ext cx="9146646" cy="6847460"/>
            <a:chOff x="-2644" y="6281"/>
            <a:chExt cx="9146646" cy="6847460"/>
          </a:xfrm>
        </p:grpSpPr>
        <p:sp>
          <p:nvSpPr>
            <p:cNvPr id="15" name="Textfeld 14"/>
            <p:cNvSpPr txBox="1"/>
            <p:nvPr/>
          </p:nvSpPr>
          <p:spPr>
            <a:xfrm>
              <a:off x="-2644" y="7248"/>
              <a:ext cx="8247052" cy="8125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>
                <a:spcBef>
                  <a:spcPts val="600"/>
                </a:spcBef>
              </a:pPr>
              <a:r>
                <a:rPr lang="de-DE" sz="3000" b="1" spc="-300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2. Ein Faktor ist eine Zweierpotenz</a:t>
              </a:r>
              <a:endParaRPr lang="de-DE" sz="3000" b="1" spc="-300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205585" y="2915324"/>
              <a:ext cx="6847460" cy="1029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feld 7"/>
          <p:cNvSpPr txBox="1"/>
          <p:nvPr/>
        </p:nvSpPr>
        <p:spPr>
          <a:xfrm>
            <a:off x="611559" y="1275293"/>
            <a:ext cx="540000" cy="540000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2000" b="1" baseline="-25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79710" y="1239229"/>
            <a:ext cx="25202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de-DE" sz="3000" b="1" dirty="0" smtClean="0">
                <a:solidFill>
                  <a:srgbClr val="FF00FF"/>
                </a:solidFill>
              </a:rPr>
              <a:t>8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de-DE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	   = 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1306291" y="1540309"/>
            <a:ext cx="2756324" cy="379420"/>
            <a:chOff x="1306291" y="1612175"/>
            <a:chExt cx="2756324" cy="379420"/>
          </a:xfrm>
        </p:grpSpPr>
        <p:sp>
          <p:nvSpPr>
            <p:cNvPr id="2" name="Runde Klammer links 1"/>
            <p:cNvSpPr/>
            <p:nvPr/>
          </p:nvSpPr>
          <p:spPr>
            <a:xfrm>
              <a:off x="1727682" y="1638231"/>
              <a:ext cx="216024" cy="337396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Rechteck 2"/>
            <p:cNvSpPr/>
            <p:nvPr/>
          </p:nvSpPr>
          <p:spPr>
            <a:xfrm>
              <a:off x="1306291" y="1612175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unde Klammer links 11"/>
            <p:cNvSpPr/>
            <p:nvPr/>
          </p:nvSpPr>
          <p:spPr>
            <a:xfrm flipH="1">
              <a:off x="3419871" y="1618056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3635895" y="1622263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2009384" y="1696755"/>
            <a:ext cx="2490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4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48 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  = </a:t>
            </a:r>
          </a:p>
        </p:txBody>
      </p:sp>
      <p:grpSp>
        <p:nvGrpSpPr>
          <p:cNvPr id="43" name="Gruppieren 42"/>
          <p:cNvGrpSpPr/>
          <p:nvPr/>
        </p:nvGrpSpPr>
        <p:grpSpPr>
          <a:xfrm>
            <a:off x="1311620" y="2022850"/>
            <a:ext cx="2756324" cy="379420"/>
            <a:chOff x="1311620" y="2124389"/>
            <a:chExt cx="2756324" cy="379420"/>
          </a:xfrm>
        </p:grpSpPr>
        <p:sp>
          <p:nvSpPr>
            <p:cNvPr id="22" name="Runde Klammer links 21"/>
            <p:cNvSpPr/>
            <p:nvPr/>
          </p:nvSpPr>
          <p:spPr>
            <a:xfrm>
              <a:off x="1733011" y="2150445"/>
              <a:ext cx="216024" cy="337396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1311620" y="2124389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Runde Klammer links 23"/>
            <p:cNvSpPr/>
            <p:nvPr/>
          </p:nvSpPr>
          <p:spPr>
            <a:xfrm flipH="1">
              <a:off x="3425200" y="2130270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3641224" y="2134477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6" name="Textfeld 25"/>
          <p:cNvSpPr txBox="1"/>
          <p:nvPr/>
        </p:nvSpPr>
        <p:spPr>
          <a:xfrm>
            <a:off x="2004004" y="2162671"/>
            <a:ext cx="2495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2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96 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  =  </a:t>
            </a:r>
          </a:p>
        </p:txBody>
      </p:sp>
      <p:grpSp>
        <p:nvGrpSpPr>
          <p:cNvPr id="45" name="Gruppieren 44"/>
          <p:cNvGrpSpPr/>
          <p:nvPr/>
        </p:nvGrpSpPr>
        <p:grpSpPr>
          <a:xfrm>
            <a:off x="1306239" y="2499059"/>
            <a:ext cx="2756324" cy="379420"/>
            <a:chOff x="1306239" y="2600598"/>
            <a:chExt cx="2756324" cy="379420"/>
          </a:xfrm>
        </p:grpSpPr>
        <p:sp>
          <p:nvSpPr>
            <p:cNvPr id="27" name="Runde Klammer links 26"/>
            <p:cNvSpPr/>
            <p:nvPr/>
          </p:nvSpPr>
          <p:spPr>
            <a:xfrm>
              <a:off x="1727630" y="2626654"/>
              <a:ext cx="216024" cy="337396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1306239" y="2600598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Runde Klammer links 28"/>
            <p:cNvSpPr/>
            <p:nvPr/>
          </p:nvSpPr>
          <p:spPr>
            <a:xfrm flipH="1">
              <a:off x="3419819" y="2606479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3635843" y="2610686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2005112" y="2641326"/>
            <a:ext cx="2494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1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192 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  = 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879338"/>
              </p:ext>
            </p:extLst>
          </p:nvPr>
        </p:nvGraphicFramePr>
        <p:xfrm>
          <a:off x="5173363" y="1889004"/>
          <a:ext cx="154614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073"/>
                <a:gridCol w="773073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 </a:t>
                      </a:r>
                      <a:r>
                        <a:rPr lang="de-DE" sz="3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Wingdings"/>
                        </a:rPr>
                        <a:t> </a:t>
                      </a:r>
                      <a:r>
                        <a:rPr lang="de-DE" sz="3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rgbClr val="FF00FF"/>
                          </a:solidFill>
                        </a:rPr>
                        <a:t>8</a:t>
                      </a:r>
                      <a:endParaRPr lang="de-DE" sz="3000" b="1" dirty="0">
                        <a:solidFill>
                          <a:srgbClr val="FF00FF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6045926" y="2437822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6045926" y="2986010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48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6041996" y="3543343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96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5944214" y="4091531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b="1" dirty="0" smtClean="0">
                <a:solidFill>
                  <a:srgbClr val="00B050"/>
                </a:solidFill>
              </a:rPr>
              <a:t>192</a:t>
            </a:r>
            <a:endParaRPr lang="de-DE" sz="3000" b="1" dirty="0">
              <a:solidFill>
                <a:srgbClr val="00B050"/>
              </a:solidFill>
            </a:endParaRPr>
          </a:p>
        </p:txBody>
      </p:sp>
      <p:grpSp>
        <p:nvGrpSpPr>
          <p:cNvPr id="47" name="Gruppieren 46"/>
          <p:cNvGrpSpPr/>
          <p:nvPr/>
        </p:nvGrpSpPr>
        <p:grpSpPr>
          <a:xfrm>
            <a:off x="6702590" y="2817252"/>
            <a:ext cx="642744" cy="373539"/>
            <a:chOff x="3572271" y="1800129"/>
            <a:chExt cx="642744" cy="373539"/>
          </a:xfrm>
        </p:grpSpPr>
        <p:sp>
          <p:nvSpPr>
            <p:cNvPr id="48" name="Runde Klammer links 47"/>
            <p:cNvSpPr/>
            <p:nvPr/>
          </p:nvSpPr>
          <p:spPr>
            <a:xfrm flipH="1">
              <a:off x="3572271" y="1800129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3788295" y="1804336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6699326" y="3374850"/>
            <a:ext cx="642744" cy="373539"/>
            <a:chOff x="3572271" y="1800129"/>
            <a:chExt cx="642744" cy="373539"/>
          </a:xfrm>
        </p:grpSpPr>
        <p:sp>
          <p:nvSpPr>
            <p:cNvPr id="52" name="Runde Klammer links 51"/>
            <p:cNvSpPr/>
            <p:nvPr/>
          </p:nvSpPr>
          <p:spPr>
            <a:xfrm flipH="1">
              <a:off x="3572271" y="1800129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3788295" y="1804336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6698193" y="3920481"/>
            <a:ext cx="642744" cy="373539"/>
            <a:chOff x="3572271" y="1800129"/>
            <a:chExt cx="642744" cy="373539"/>
          </a:xfrm>
        </p:grpSpPr>
        <p:sp>
          <p:nvSpPr>
            <p:cNvPr id="55" name="Runde Klammer links 54"/>
            <p:cNvSpPr/>
            <p:nvPr/>
          </p:nvSpPr>
          <p:spPr>
            <a:xfrm flipH="1">
              <a:off x="3572271" y="1800129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3788295" y="1804336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42" name="Picture 2" descr="https://openclipart.org/image/800px/svg_to_png/175188/pharaoh_pengu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9" y="5229200"/>
            <a:ext cx="858379" cy="109692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17"/>
          <p:cNvSpPr/>
          <p:nvPr/>
        </p:nvSpPr>
        <p:spPr>
          <a:xfrm>
            <a:off x="5035310" y="1382455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50" dirty="0" smtClean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Verdopplungstabelle: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2880925" y="5158933"/>
            <a:ext cx="1520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pc="-15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Dreimalige Verdopplung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3641224" y="3105144"/>
            <a:ext cx="0" cy="187200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/>
          <p:cNvGrpSpPr/>
          <p:nvPr/>
        </p:nvGrpSpPr>
        <p:grpSpPr>
          <a:xfrm>
            <a:off x="4644008" y="4473224"/>
            <a:ext cx="2376264" cy="972000"/>
            <a:chOff x="4644008" y="4437112"/>
            <a:chExt cx="2376264" cy="972000"/>
          </a:xfrm>
        </p:grpSpPr>
        <p:cxnSp>
          <p:nvCxnSpPr>
            <p:cNvPr id="58" name="Gerade Verbindung mit Pfeil 57"/>
            <p:cNvCxnSpPr/>
            <p:nvPr/>
          </p:nvCxnSpPr>
          <p:spPr>
            <a:xfrm flipV="1">
              <a:off x="7020272" y="4437112"/>
              <a:ext cx="0" cy="97200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58"/>
            <p:cNvCxnSpPr/>
            <p:nvPr/>
          </p:nvCxnSpPr>
          <p:spPr>
            <a:xfrm rot="16200000">
              <a:off x="5832008" y="4221112"/>
              <a:ext cx="0" cy="237600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feld 60"/>
          <p:cNvSpPr txBox="1"/>
          <p:nvPr/>
        </p:nvSpPr>
        <p:spPr>
          <a:xfrm>
            <a:off x="524658" y="3429000"/>
            <a:ext cx="29036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  </a:t>
            </a:r>
            <a:r>
              <a:rPr lang="de-DE" sz="3000" dirty="0" smtClean="0">
                <a:solidFill>
                  <a:srgbClr val="FF00FF"/>
                </a:solidFill>
              </a:rPr>
              <a:t>8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 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r>
              <a:rPr lang="de-DE" sz="3000" b="1" dirty="0" smtClean="0">
                <a:solidFill>
                  <a:srgbClr val="00B050"/>
                </a:solidFill>
              </a:rPr>
              <a:t>192</a:t>
            </a:r>
            <a:r>
              <a:rPr lang="de-DE" sz="3000" dirty="0" smtClean="0">
                <a:solidFill>
                  <a:srgbClr val="00B050"/>
                </a:solidFill>
              </a:rPr>
              <a:t> </a:t>
            </a:r>
            <a:endParaRPr lang="de-DE" sz="3000" dirty="0">
              <a:solidFill>
                <a:srgbClr val="00B050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6597357" y="2474438"/>
            <a:ext cx="705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spc="-150" dirty="0" smtClean="0">
                <a:solidFill>
                  <a:srgbClr val="0070C0"/>
                </a:solidFill>
                <a:latin typeface="OCR A Extended" panose="02010509020102010303" pitchFamily="50" charset="0"/>
              </a:rPr>
              <a:t>Start</a:t>
            </a:r>
            <a:endParaRPr lang="de-DE" sz="1600" dirty="0">
              <a:solidFill>
                <a:srgbClr val="0070C0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467544" y="4168623"/>
            <a:ext cx="2565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pc="-150" dirty="0" smtClean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Und das haben wir uns überlegt … </a:t>
            </a:r>
            <a:endParaRPr lang="de-DE" spc="-15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31" grpId="0"/>
      <p:bldP spid="5" grpId="0"/>
      <p:bldP spid="39" grpId="0"/>
      <p:bldP spid="40" grpId="0"/>
      <p:bldP spid="41" grpId="0"/>
      <p:bldP spid="18" grpId="0"/>
      <p:bldP spid="57" grpId="0"/>
      <p:bldP spid="6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-2644" y="6281"/>
            <a:ext cx="9146646" cy="6847460"/>
            <a:chOff x="-2644" y="6281"/>
            <a:chExt cx="9146646" cy="6847460"/>
          </a:xfrm>
        </p:grpSpPr>
        <p:sp>
          <p:nvSpPr>
            <p:cNvPr id="15" name="Textfeld 14"/>
            <p:cNvSpPr txBox="1"/>
            <p:nvPr/>
          </p:nvSpPr>
          <p:spPr>
            <a:xfrm>
              <a:off x="-2644" y="7248"/>
              <a:ext cx="8247052" cy="8125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>
                <a:spcBef>
                  <a:spcPts val="600"/>
                </a:spcBef>
              </a:pPr>
              <a:r>
                <a:rPr lang="de-DE" sz="3000" b="1" spc="-300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2. </a:t>
              </a:r>
              <a:r>
                <a:rPr lang="de-DE" sz="3000" b="1" spc="-300" dirty="0">
                  <a:solidFill>
                    <a:srgbClr val="FF00FF"/>
                  </a:solidFill>
                  <a:latin typeface="OCR A Extended" panose="02010509020102010303" pitchFamily="50" charset="0"/>
                </a:rPr>
                <a:t>Ein Faktor ist eine Zweierpotenz</a:t>
              </a: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205585" y="2915324"/>
              <a:ext cx="6847460" cy="1029374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261118"/>
              </p:ext>
            </p:extLst>
          </p:nvPr>
        </p:nvGraphicFramePr>
        <p:xfrm>
          <a:off x="5173363" y="1852934"/>
          <a:ext cx="154614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073"/>
                <a:gridCol w="773073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16 </a:t>
                      </a:r>
                      <a:r>
                        <a:rPr lang="de-DE" sz="3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Wingdings"/>
                        </a:rPr>
                        <a:t> </a:t>
                      </a:r>
                      <a:r>
                        <a:rPr lang="de-DE" sz="3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</a:t>
                      </a:r>
                      <a:endParaRPr lang="de-DE" sz="3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3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rgbClr val="FF00FF"/>
                          </a:solidFill>
                        </a:rPr>
                        <a:t>16</a:t>
                      </a:r>
                      <a:endParaRPr lang="de-DE" sz="3000" b="1" dirty="0">
                        <a:solidFill>
                          <a:srgbClr val="FF00FF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6045926" y="2398401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6045926" y="2946589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6041996" y="3503922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52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5944215" y="4052110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104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Gruppieren 46"/>
          <p:cNvGrpSpPr/>
          <p:nvPr/>
        </p:nvGrpSpPr>
        <p:grpSpPr>
          <a:xfrm>
            <a:off x="6702590" y="2777831"/>
            <a:ext cx="642744" cy="373539"/>
            <a:chOff x="3572271" y="1800129"/>
            <a:chExt cx="642744" cy="373539"/>
          </a:xfrm>
        </p:grpSpPr>
        <p:sp>
          <p:nvSpPr>
            <p:cNvPr id="48" name="Runde Klammer links 47"/>
            <p:cNvSpPr/>
            <p:nvPr/>
          </p:nvSpPr>
          <p:spPr>
            <a:xfrm flipH="1">
              <a:off x="3572271" y="1800129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3788295" y="1804336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6699326" y="3335429"/>
            <a:ext cx="642744" cy="373539"/>
            <a:chOff x="3572271" y="1800129"/>
            <a:chExt cx="642744" cy="373539"/>
          </a:xfrm>
        </p:grpSpPr>
        <p:sp>
          <p:nvSpPr>
            <p:cNvPr id="52" name="Runde Klammer links 51"/>
            <p:cNvSpPr/>
            <p:nvPr/>
          </p:nvSpPr>
          <p:spPr>
            <a:xfrm flipH="1">
              <a:off x="3572271" y="1800129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3788295" y="1804336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6698193" y="3881060"/>
            <a:ext cx="642744" cy="373539"/>
            <a:chOff x="3572271" y="1800129"/>
            <a:chExt cx="642744" cy="373539"/>
          </a:xfrm>
        </p:grpSpPr>
        <p:sp>
          <p:nvSpPr>
            <p:cNvPr id="55" name="Runde Klammer links 54"/>
            <p:cNvSpPr/>
            <p:nvPr/>
          </p:nvSpPr>
          <p:spPr>
            <a:xfrm flipH="1">
              <a:off x="3572271" y="1800129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3788295" y="1804336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42" name="Picture 2" descr="https://openclipart.org/image/800px/svg_to_png/175188/pharaoh_pengu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9" y="5229200"/>
            <a:ext cx="858379" cy="109692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17"/>
          <p:cNvSpPr/>
          <p:nvPr/>
        </p:nvSpPr>
        <p:spPr>
          <a:xfrm>
            <a:off x="5035310" y="1382455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50" dirty="0" smtClean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Verdopplungstabelle: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2880925" y="5373216"/>
            <a:ext cx="1520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pc="-15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Viermalige Verdopplung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3641224" y="3609086"/>
            <a:ext cx="0" cy="158400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/>
          <p:cNvGrpSpPr/>
          <p:nvPr/>
        </p:nvGrpSpPr>
        <p:grpSpPr>
          <a:xfrm>
            <a:off x="4644008" y="5085358"/>
            <a:ext cx="2376000" cy="616386"/>
            <a:chOff x="4644008" y="4445579"/>
            <a:chExt cx="2376000" cy="616386"/>
          </a:xfrm>
        </p:grpSpPr>
        <p:cxnSp>
          <p:nvCxnSpPr>
            <p:cNvPr id="58" name="Gerade Verbindung mit Pfeil 57"/>
            <p:cNvCxnSpPr/>
            <p:nvPr/>
          </p:nvCxnSpPr>
          <p:spPr>
            <a:xfrm flipV="1">
              <a:off x="7011805" y="4445579"/>
              <a:ext cx="0" cy="61200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58"/>
            <p:cNvCxnSpPr/>
            <p:nvPr/>
          </p:nvCxnSpPr>
          <p:spPr>
            <a:xfrm rot="16200000">
              <a:off x="5832008" y="3873965"/>
              <a:ext cx="0" cy="237600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hteck 31"/>
          <p:cNvSpPr/>
          <p:nvPr/>
        </p:nvSpPr>
        <p:spPr>
          <a:xfrm>
            <a:off x="6597357" y="2435017"/>
            <a:ext cx="705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spc="-150" dirty="0" smtClean="0">
                <a:solidFill>
                  <a:srgbClr val="0070C0"/>
                </a:solidFill>
                <a:latin typeface="OCR A Extended" panose="02010509020102010303" pitchFamily="50" charset="0"/>
              </a:rPr>
              <a:t>Start</a:t>
            </a:r>
            <a:endParaRPr lang="de-DE" sz="1600" dirty="0">
              <a:solidFill>
                <a:srgbClr val="0070C0"/>
              </a:solidFill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611559" y="1304824"/>
            <a:ext cx="540000" cy="540000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2000" b="1" baseline="-25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1979710" y="1268760"/>
            <a:ext cx="25202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FF"/>
                </a:solidFill>
              </a:rPr>
              <a:t>16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de-DE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	   = 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9" name="Gruppieren 88"/>
          <p:cNvGrpSpPr/>
          <p:nvPr/>
        </p:nvGrpSpPr>
        <p:grpSpPr>
          <a:xfrm>
            <a:off x="1306291" y="1569840"/>
            <a:ext cx="2756324" cy="379420"/>
            <a:chOff x="1306291" y="1612175"/>
            <a:chExt cx="2756324" cy="379420"/>
          </a:xfrm>
        </p:grpSpPr>
        <p:sp>
          <p:nvSpPr>
            <p:cNvPr id="90" name="Runde Klammer links 89"/>
            <p:cNvSpPr/>
            <p:nvPr/>
          </p:nvSpPr>
          <p:spPr>
            <a:xfrm>
              <a:off x="1727682" y="1638231"/>
              <a:ext cx="216024" cy="337396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1306291" y="1612175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92" name="Runde Klammer links 91"/>
            <p:cNvSpPr/>
            <p:nvPr/>
          </p:nvSpPr>
          <p:spPr>
            <a:xfrm flipH="1">
              <a:off x="3419871" y="1618056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Rechteck 92"/>
            <p:cNvSpPr/>
            <p:nvPr/>
          </p:nvSpPr>
          <p:spPr>
            <a:xfrm>
              <a:off x="3635895" y="1622263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4" name="Textfeld 93"/>
          <p:cNvSpPr txBox="1"/>
          <p:nvPr/>
        </p:nvSpPr>
        <p:spPr>
          <a:xfrm>
            <a:off x="2009384" y="1726286"/>
            <a:ext cx="2490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8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   = </a:t>
            </a:r>
          </a:p>
        </p:txBody>
      </p:sp>
      <p:grpSp>
        <p:nvGrpSpPr>
          <p:cNvPr id="95" name="Gruppieren 94"/>
          <p:cNvGrpSpPr/>
          <p:nvPr/>
        </p:nvGrpSpPr>
        <p:grpSpPr>
          <a:xfrm>
            <a:off x="1311620" y="2052381"/>
            <a:ext cx="2756324" cy="379420"/>
            <a:chOff x="1311620" y="2124389"/>
            <a:chExt cx="2756324" cy="379420"/>
          </a:xfrm>
        </p:grpSpPr>
        <p:sp>
          <p:nvSpPr>
            <p:cNvPr id="96" name="Runde Klammer links 95"/>
            <p:cNvSpPr/>
            <p:nvPr/>
          </p:nvSpPr>
          <p:spPr>
            <a:xfrm>
              <a:off x="1733011" y="2150445"/>
              <a:ext cx="216024" cy="337396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1311620" y="2124389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98" name="Runde Klammer links 97"/>
            <p:cNvSpPr/>
            <p:nvPr/>
          </p:nvSpPr>
          <p:spPr>
            <a:xfrm flipH="1">
              <a:off x="3425200" y="2130270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3641224" y="2134477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00" name="Textfeld 99"/>
          <p:cNvSpPr txBox="1"/>
          <p:nvPr/>
        </p:nvSpPr>
        <p:spPr>
          <a:xfrm>
            <a:off x="2004004" y="2192202"/>
            <a:ext cx="2495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4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52 	   =  </a:t>
            </a:r>
          </a:p>
        </p:txBody>
      </p:sp>
      <p:grpSp>
        <p:nvGrpSpPr>
          <p:cNvPr id="101" name="Gruppieren 100"/>
          <p:cNvGrpSpPr/>
          <p:nvPr/>
        </p:nvGrpSpPr>
        <p:grpSpPr>
          <a:xfrm>
            <a:off x="1306239" y="2528590"/>
            <a:ext cx="2756324" cy="379420"/>
            <a:chOff x="1306239" y="2600598"/>
            <a:chExt cx="2756324" cy="379420"/>
          </a:xfrm>
        </p:grpSpPr>
        <p:sp>
          <p:nvSpPr>
            <p:cNvPr id="102" name="Runde Klammer links 101"/>
            <p:cNvSpPr/>
            <p:nvPr/>
          </p:nvSpPr>
          <p:spPr>
            <a:xfrm>
              <a:off x="1727630" y="2626654"/>
              <a:ext cx="216024" cy="337396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1306239" y="2600598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104" name="Runde Klammer links 103"/>
            <p:cNvSpPr/>
            <p:nvPr/>
          </p:nvSpPr>
          <p:spPr>
            <a:xfrm flipH="1">
              <a:off x="3419819" y="2606479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Rechteck 104"/>
            <p:cNvSpPr/>
            <p:nvPr/>
          </p:nvSpPr>
          <p:spPr>
            <a:xfrm>
              <a:off x="3635843" y="2610686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06" name="Textfeld 105"/>
          <p:cNvSpPr txBox="1"/>
          <p:nvPr/>
        </p:nvSpPr>
        <p:spPr>
          <a:xfrm>
            <a:off x="2005112" y="2670857"/>
            <a:ext cx="2494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2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104 	   =  </a:t>
            </a:r>
          </a:p>
        </p:txBody>
      </p:sp>
      <p:grpSp>
        <p:nvGrpSpPr>
          <p:cNvPr id="107" name="Gruppieren 106"/>
          <p:cNvGrpSpPr/>
          <p:nvPr/>
        </p:nvGrpSpPr>
        <p:grpSpPr>
          <a:xfrm>
            <a:off x="1307348" y="3007245"/>
            <a:ext cx="2756324" cy="379420"/>
            <a:chOff x="1307348" y="3079253"/>
            <a:chExt cx="2756324" cy="379420"/>
          </a:xfrm>
        </p:grpSpPr>
        <p:sp>
          <p:nvSpPr>
            <p:cNvPr id="108" name="Runde Klammer links 107"/>
            <p:cNvSpPr/>
            <p:nvPr/>
          </p:nvSpPr>
          <p:spPr>
            <a:xfrm>
              <a:off x="1728739" y="3105309"/>
              <a:ext cx="216024" cy="337396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hteck 108"/>
            <p:cNvSpPr/>
            <p:nvPr/>
          </p:nvSpPr>
          <p:spPr>
            <a:xfrm>
              <a:off x="1307348" y="3079253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110" name="Runde Klammer links 109"/>
            <p:cNvSpPr/>
            <p:nvPr/>
          </p:nvSpPr>
          <p:spPr>
            <a:xfrm flipH="1">
              <a:off x="3420928" y="3085134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3636952" y="3089341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12" name="Textfeld 111"/>
          <p:cNvSpPr txBox="1"/>
          <p:nvPr/>
        </p:nvSpPr>
        <p:spPr>
          <a:xfrm>
            <a:off x="2017852" y="3163034"/>
            <a:ext cx="1420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1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208 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3" name="Textfeld 112"/>
          <p:cNvSpPr txBox="1"/>
          <p:nvPr/>
        </p:nvSpPr>
        <p:spPr>
          <a:xfrm>
            <a:off x="524658" y="3955122"/>
            <a:ext cx="29036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  </a:t>
            </a:r>
            <a:r>
              <a:rPr lang="de-DE" sz="3000" dirty="0" smtClean="0">
                <a:solidFill>
                  <a:srgbClr val="FF00FF"/>
                </a:solidFill>
              </a:rPr>
              <a:t>16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 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r>
              <a:rPr lang="de-DE" sz="3000" b="1" dirty="0" smtClean="0">
                <a:solidFill>
                  <a:srgbClr val="00B050"/>
                </a:solidFill>
              </a:rPr>
              <a:t>208</a:t>
            </a:r>
            <a:r>
              <a:rPr lang="de-DE" sz="3000" dirty="0" smtClean="0">
                <a:solidFill>
                  <a:srgbClr val="00B050"/>
                </a:solidFill>
              </a:rPr>
              <a:t> </a:t>
            </a:r>
            <a:endParaRPr lang="de-DE" sz="3000" dirty="0">
              <a:solidFill>
                <a:srgbClr val="00B05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948142" y="4606349"/>
            <a:ext cx="7713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b="1" dirty="0" smtClean="0">
                <a:solidFill>
                  <a:srgbClr val="00B050"/>
                </a:solidFill>
              </a:rPr>
              <a:t>208</a:t>
            </a:r>
            <a:endParaRPr lang="de-DE" sz="3000" dirty="0"/>
          </a:p>
        </p:txBody>
      </p:sp>
      <p:grpSp>
        <p:nvGrpSpPr>
          <p:cNvPr id="114" name="Gruppieren 113"/>
          <p:cNvGrpSpPr/>
          <p:nvPr/>
        </p:nvGrpSpPr>
        <p:grpSpPr>
          <a:xfrm>
            <a:off x="6703700" y="4440624"/>
            <a:ext cx="642744" cy="373539"/>
            <a:chOff x="3572271" y="1800129"/>
            <a:chExt cx="642744" cy="373539"/>
          </a:xfrm>
        </p:grpSpPr>
        <p:sp>
          <p:nvSpPr>
            <p:cNvPr id="115" name="Runde Klammer links 114"/>
            <p:cNvSpPr/>
            <p:nvPr/>
          </p:nvSpPr>
          <p:spPr>
            <a:xfrm flipH="1">
              <a:off x="3572271" y="1800129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3788295" y="1804336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902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0" grpId="0"/>
      <p:bldP spid="41" grpId="0"/>
      <p:bldP spid="18" grpId="0"/>
      <p:bldP spid="57" grpId="0"/>
      <p:bldP spid="32" grpId="0"/>
      <p:bldP spid="94" grpId="0"/>
      <p:bldP spid="100" grpId="0"/>
      <p:bldP spid="106" grpId="0"/>
      <p:bldP spid="112" grpId="0"/>
      <p:bldP spid="11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-2644" y="6281"/>
            <a:ext cx="9146646" cy="6847460"/>
            <a:chOff x="-2644" y="6281"/>
            <a:chExt cx="9146646" cy="6847460"/>
          </a:xfrm>
        </p:grpSpPr>
        <p:sp>
          <p:nvSpPr>
            <p:cNvPr id="15" name="Textfeld 14"/>
            <p:cNvSpPr txBox="1"/>
            <p:nvPr/>
          </p:nvSpPr>
          <p:spPr>
            <a:xfrm>
              <a:off x="-2644" y="7248"/>
              <a:ext cx="8247052" cy="8125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>
                <a:spcBef>
                  <a:spcPts val="600"/>
                </a:spcBef>
              </a:pPr>
              <a:r>
                <a:rPr lang="de-DE" sz="3000" b="1" spc="-300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2. </a:t>
              </a:r>
              <a:r>
                <a:rPr lang="de-DE" sz="3000" b="1" spc="-300" dirty="0">
                  <a:solidFill>
                    <a:srgbClr val="FF00FF"/>
                  </a:solidFill>
                  <a:latin typeface="OCR A Extended" panose="02010509020102010303" pitchFamily="50" charset="0"/>
                </a:rPr>
                <a:t>Ein Faktor ist eine Zweierpotenz</a:t>
              </a: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205585" y="2915324"/>
              <a:ext cx="6847460" cy="1029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feld 7"/>
          <p:cNvSpPr txBox="1"/>
          <p:nvPr/>
        </p:nvSpPr>
        <p:spPr>
          <a:xfrm>
            <a:off x="611559" y="1304824"/>
            <a:ext cx="540000" cy="540000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de-DE" sz="2000" b="1" baseline="-25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79710" y="1268760"/>
            <a:ext cx="25202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FF"/>
                </a:solidFill>
              </a:rPr>
              <a:t>32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de-DE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	   = 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1306291" y="1569840"/>
            <a:ext cx="2756324" cy="379420"/>
            <a:chOff x="1306291" y="1612175"/>
            <a:chExt cx="2756324" cy="379420"/>
          </a:xfrm>
        </p:grpSpPr>
        <p:sp>
          <p:nvSpPr>
            <p:cNvPr id="2" name="Runde Klammer links 1"/>
            <p:cNvSpPr/>
            <p:nvPr/>
          </p:nvSpPr>
          <p:spPr>
            <a:xfrm>
              <a:off x="1727682" y="1638231"/>
              <a:ext cx="216024" cy="337396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Rechteck 2"/>
            <p:cNvSpPr/>
            <p:nvPr/>
          </p:nvSpPr>
          <p:spPr>
            <a:xfrm>
              <a:off x="1306291" y="1612175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unde Klammer links 11"/>
            <p:cNvSpPr/>
            <p:nvPr/>
          </p:nvSpPr>
          <p:spPr>
            <a:xfrm flipH="1">
              <a:off x="3419871" y="1618056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3635895" y="1622263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2009384" y="1726286"/>
            <a:ext cx="2490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54 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  = </a:t>
            </a:r>
          </a:p>
        </p:txBody>
      </p:sp>
      <p:grpSp>
        <p:nvGrpSpPr>
          <p:cNvPr id="43" name="Gruppieren 42"/>
          <p:cNvGrpSpPr/>
          <p:nvPr/>
        </p:nvGrpSpPr>
        <p:grpSpPr>
          <a:xfrm>
            <a:off x="1311620" y="2052381"/>
            <a:ext cx="2756324" cy="379420"/>
            <a:chOff x="1311620" y="2124389"/>
            <a:chExt cx="2756324" cy="379420"/>
          </a:xfrm>
        </p:grpSpPr>
        <p:sp>
          <p:nvSpPr>
            <p:cNvPr id="22" name="Runde Klammer links 21"/>
            <p:cNvSpPr/>
            <p:nvPr/>
          </p:nvSpPr>
          <p:spPr>
            <a:xfrm>
              <a:off x="1733011" y="2150445"/>
              <a:ext cx="216024" cy="337396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1311620" y="2124389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Runde Klammer links 23"/>
            <p:cNvSpPr/>
            <p:nvPr/>
          </p:nvSpPr>
          <p:spPr>
            <a:xfrm flipH="1">
              <a:off x="3425200" y="2130270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3641224" y="2134477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6" name="Textfeld 25"/>
          <p:cNvSpPr txBox="1"/>
          <p:nvPr/>
        </p:nvSpPr>
        <p:spPr>
          <a:xfrm>
            <a:off x="2004004" y="2192202"/>
            <a:ext cx="2495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8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108 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  =  </a:t>
            </a:r>
          </a:p>
        </p:txBody>
      </p:sp>
      <p:grpSp>
        <p:nvGrpSpPr>
          <p:cNvPr id="45" name="Gruppieren 44"/>
          <p:cNvGrpSpPr/>
          <p:nvPr/>
        </p:nvGrpSpPr>
        <p:grpSpPr>
          <a:xfrm>
            <a:off x="1306239" y="2528590"/>
            <a:ext cx="2756324" cy="379420"/>
            <a:chOff x="1306239" y="2600598"/>
            <a:chExt cx="2756324" cy="379420"/>
          </a:xfrm>
        </p:grpSpPr>
        <p:sp>
          <p:nvSpPr>
            <p:cNvPr id="27" name="Runde Klammer links 26"/>
            <p:cNvSpPr/>
            <p:nvPr/>
          </p:nvSpPr>
          <p:spPr>
            <a:xfrm>
              <a:off x="1727630" y="2626654"/>
              <a:ext cx="216024" cy="337396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1306239" y="2600598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Runde Klammer links 28"/>
            <p:cNvSpPr/>
            <p:nvPr/>
          </p:nvSpPr>
          <p:spPr>
            <a:xfrm flipH="1">
              <a:off x="3419819" y="2606479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3635843" y="2610686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2005112" y="2670857"/>
            <a:ext cx="2494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4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216 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  =  </a:t>
            </a:r>
          </a:p>
        </p:txBody>
      </p:sp>
      <p:grpSp>
        <p:nvGrpSpPr>
          <p:cNvPr id="46" name="Gruppieren 45"/>
          <p:cNvGrpSpPr/>
          <p:nvPr/>
        </p:nvGrpSpPr>
        <p:grpSpPr>
          <a:xfrm>
            <a:off x="1307348" y="3007245"/>
            <a:ext cx="2756324" cy="379420"/>
            <a:chOff x="1307348" y="3079253"/>
            <a:chExt cx="2756324" cy="379420"/>
          </a:xfrm>
        </p:grpSpPr>
        <p:sp>
          <p:nvSpPr>
            <p:cNvPr id="32" name="Runde Klammer links 31"/>
            <p:cNvSpPr/>
            <p:nvPr/>
          </p:nvSpPr>
          <p:spPr>
            <a:xfrm>
              <a:off x="1728739" y="3105309"/>
              <a:ext cx="216024" cy="337396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1307348" y="3079253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Runde Klammer links 33"/>
            <p:cNvSpPr/>
            <p:nvPr/>
          </p:nvSpPr>
          <p:spPr>
            <a:xfrm flipH="1">
              <a:off x="3420928" y="3085134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3636952" y="3089341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2017852" y="3163034"/>
            <a:ext cx="2482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2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432 	   =  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524658" y="4315162"/>
            <a:ext cx="29036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  </a:t>
            </a:r>
            <a:r>
              <a:rPr lang="de-DE" sz="3000" b="1" dirty="0" smtClean="0">
                <a:solidFill>
                  <a:srgbClr val="FF00FF"/>
                </a:solidFill>
              </a:rPr>
              <a:t>32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 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r>
              <a:rPr lang="de-DE" sz="3000" b="1" dirty="0" smtClean="0">
                <a:solidFill>
                  <a:srgbClr val="00B050"/>
                </a:solidFill>
              </a:rPr>
              <a:t>864</a:t>
            </a:r>
            <a:r>
              <a:rPr lang="de-DE" sz="3000" dirty="0" smtClean="0">
                <a:solidFill>
                  <a:srgbClr val="00B050"/>
                </a:solidFill>
              </a:rPr>
              <a:t> </a:t>
            </a:r>
            <a:endParaRPr lang="de-DE" sz="3000" dirty="0">
              <a:solidFill>
                <a:srgbClr val="00B050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375543"/>
              </p:ext>
            </p:extLst>
          </p:nvPr>
        </p:nvGraphicFramePr>
        <p:xfrm>
          <a:off x="5164998" y="1861758"/>
          <a:ext cx="154614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073"/>
                <a:gridCol w="773073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32 </a:t>
                      </a:r>
                      <a:r>
                        <a:rPr lang="de-DE" sz="3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Wingdings"/>
                        </a:rPr>
                        <a:t> </a:t>
                      </a:r>
                      <a:r>
                        <a:rPr lang="de-DE" sz="3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</a:t>
                      </a:r>
                      <a:endParaRPr lang="de-DE" sz="3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3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16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rgbClr val="FF00FF"/>
                          </a:solidFill>
                        </a:rPr>
                        <a:t>32</a:t>
                      </a:r>
                      <a:endParaRPr lang="de-DE" sz="3000" b="1" dirty="0">
                        <a:solidFill>
                          <a:srgbClr val="FF00FF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6037561" y="2407225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6037561" y="2955413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54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5935848" y="3512746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108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5935849" y="4060934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216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5939779" y="4611597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432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Gruppieren 46"/>
          <p:cNvGrpSpPr/>
          <p:nvPr/>
        </p:nvGrpSpPr>
        <p:grpSpPr>
          <a:xfrm>
            <a:off x="6694225" y="2786655"/>
            <a:ext cx="642744" cy="373539"/>
            <a:chOff x="3572271" y="1800129"/>
            <a:chExt cx="642744" cy="373539"/>
          </a:xfrm>
        </p:grpSpPr>
        <p:sp>
          <p:nvSpPr>
            <p:cNvPr id="48" name="Runde Klammer links 47"/>
            <p:cNvSpPr/>
            <p:nvPr/>
          </p:nvSpPr>
          <p:spPr>
            <a:xfrm flipH="1">
              <a:off x="3572271" y="1800129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3788295" y="1804336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6690961" y="3344253"/>
            <a:ext cx="642744" cy="373539"/>
            <a:chOff x="3572271" y="1800129"/>
            <a:chExt cx="642744" cy="373539"/>
          </a:xfrm>
        </p:grpSpPr>
        <p:sp>
          <p:nvSpPr>
            <p:cNvPr id="52" name="Runde Klammer links 51"/>
            <p:cNvSpPr/>
            <p:nvPr/>
          </p:nvSpPr>
          <p:spPr>
            <a:xfrm flipH="1">
              <a:off x="3572271" y="1800129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3788295" y="1804336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6689828" y="3889884"/>
            <a:ext cx="642744" cy="373539"/>
            <a:chOff x="3572271" y="1800129"/>
            <a:chExt cx="642744" cy="373539"/>
          </a:xfrm>
        </p:grpSpPr>
        <p:sp>
          <p:nvSpPr>
            <p:cNvPr id="55" name="Runde Klammer links 54"/>
            <p:cNvSpPr/>
            <p:nvPr/>
          </p:nvSpPr>
          <p:spPr>
            <a:xfrm flipH="1">
              <a:off x="3572271" y="1800129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3788295" y="1804336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6689828" y="4432080"/>
            <a:ext cx="642744" cy="373539"/>
            <a:chOff x="3572271" y="1800129"/>
            <a:chExt cx="642744" cy="373539"/>
          </a:xfrm>
        </p:grpSpPr>
        <p:sp>
          <p:nvSpPr>
            <p:cNvPr id="58" name="Runde Klammer links 57"/>
            <p:cNvSpPr/>
            <p:nvPr/>
          </p:nvSpPr>
          <p:spPr>
            <a:xfrm flipH="1">
              <a:off x="3572271" y="1800129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3788295" y="1804336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1301967" y="3490095"/>
            <a:ext cx="2756324" cy="379420"/>
            <a:chOff x="1307348" y="3079253"/>
            <a:chExt cx="2756324" cy="379420"/>
          </a:xfrm>
        </p:grpSpPr>
        <p:sp>
          <p:nvSpPr>
            <p:cNvPr id="62" name="Runde Klammer links 61"/>
            <p:cNvSpPr/>
            <p:nvPr/>
          </p:nvSpPr>
          <p:spPr>
            <a:xfrm>
              <a:off x="1728739" y="3105309"/>
              <a:ext cx="216024" cy="337396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1307348" y="3079253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Runde Klammer links 63"/>
            <p:cNvSpPr/>
            <p:nvPr/>
          </p:nvSpPr>
          <p:spPr>
            <a:xfrm flipH="1">
              <a:off x="3420928" y="3085134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3636952" y="3089341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6" name="Textfeld 65"/>
          <p:cNvSpPr txBox="1"/>
          <p:nvPr/>
        </p:nvSpPr>
        <p:spPr>
          <a:xfrm>
            <a:off x="2012470" y="3645884"/>
            <a:ext cx="1520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1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864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5944348" y="5162324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b="1" dirty="0" smtClean="0">
                <a:solidFill>
                  <a:srgbClr val="00B050"/>
                </a:solidFill>
              </a:rPr>
              <a:t>864</a:t>
            </a:r>
            <a:endParaRPr lang="de-DE" sz="3000" b="1" dirty="0">
              <a:solidFill>
                <a:srgbClr val="00B050"/>
              </a:solidFill>
            </a:endParaRPr>
          </a:p>
        </p:txBody>
      </p:sp>
      <p:grpSp>
        <p:nvGrpSpPr>
          <p:cNvPr id="68" name="Gruppieren 67"/>
          <p:cNvGrpSpPr/>
          <p:nvPr/>
        </p:nvGrpSpPr>
        <p:grpSpPr>
          <a:xfrm>
            <a:off x="6694396" y="4991274"/>
            <a:ext cx="642744" cy="373539"/>
            <a:chOff x="3572271" y="1800129"/>
            <a:chExt cx="642744" cy="373539"/>
          </a:xfrm>
        </p:grpSpPr>
        <p:sp>
          <p:nvSpPr>
            <p:cNvPr id="69" name="Runde Klammer links 68"/>
            <p:cNvSpPr/>
            <p:nvPr/>
          </p:nvSpPr>
          <p:spPr>
            <a:xfrm flipH="1">
              <a:off x="3572271" y="1800129"/>
              <a:ext cx="216024" cy="357571"/>
            </a:xfrm>
            <a:prstGeom prst="leftBracket">
              <a:avLst>
                <a:gd name="adj" fmla="val 55365"/>
              </a:avLst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3788295" y="1804336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71" name="Rechteck 70"/>
          <p:cNvSpPr/>
          <p:nvPr/>
        </p:nvSpPr>
        <p:spPr>
          <a:xfrm>
            <a:off x="5035310" y="1382455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50" dirty="0" smtClean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Verdopplungstabelle: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2" name="Rechteck 71"/>
          <p:cNvSpPr/>
          <p:nvPr/>
        </p:nvSpPr>
        <p:spPr>
          <a:xfrm>
            <a:off x="2880925" y="5590981"/>
            <a:ext cx="1520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pc="-15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Fünfmalige Verdopplung</a:t>
            </a:r>
            <a:endParaRPr lang="de-DE" dirty="0"/>
          </a:p>
        </p:txBody>
      </p:sp>
      <p:cxnSp>
        <p:nvCxnSpPr>
          <p:cNvPr id="73" name="Gerade Verbindung mit Pfeil 72"/>
          <p:cNvCxnSpPr/>
          <p:nvPr/>
        </p:nvCxnSpPr>
        <p:spPr>
          <a:xfrm>
            <a:off x="3641224" y="4077072"/>
            <a:ext cx="0" cy="136800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uppieren 73"/>
          <p:cNvGrpSpPr/>
          <p:nvPr/>
        </p:nvGrpSpPr>
        <p:grpSpPr>
          <a:xfrm>
            <a:off x="4644008" y="5517232"/>
            <a:ext cx="2376000" cy="400097"/>
            <a:chOff x="4644008" y="4661868"/>
            <a:chExt cx="2376000" cy="400097"/>
          </a:xfrm>
        </p:grpSpPr>
        <p:cxnSp>
          <p:nvCxnSpPr>
            <p:cNvPr id="75" name="Gerade Verbindung mit Pfeil 74"/>
            <p:cNvCxnSpPr/>
            <p:nvPr/>
          </p:nvCxnSpPr>
          <p:spPr>
            <a:xfrm flipV="1">
              <a:off x="7011805" y="4661868"/>
              <a:ext cx="0" cy="39600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/>
            <p:cNvCxnSpPr/>
            <p:nvPr/>
          </p:nvCxnSpPr>
          <p:spPr>
            <a:xfrm rot="16200000">
              <a:off x="5832008" y="3873965"/>
              <a:ext cx="0" cy="237600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hteck 76"/>
          <p:cNvSpPr/>
          <p:nvPr/>
        </p:nvSpPr>
        <p:spPr>
          <a:xfrm>
            <a:off x="6597357" y="2435017"/>
            <a:ext cx="705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spc="-150" dirty="0" smtClean="0">
                <a:solidFill>
                  <a:srgbClr val="0070C0"/>
                </a:solidFill>
                <a:latin typeface="OCR A Extended" panose="02010509020102010303" pitchFamily="50" charset="0"/>
              </a:rPr>
              <a:t>Start</a:t>
            </a:r>
            <a:endParaRPr lang="de-DE" sz="1600" dirty="0">
              <a:solidFill>
                <a:srgbClr val="0070C0"/>
              </a:solidFill>
            </a:endParaRPr>
          </a:p>
        </p:txBody>
      </p:sp>
      <p:pic>
        <p:nvPicPr>
          <p:cNvPr id="78" name="Picture 2" descr="https://openclipart.org/image/800px/svg_to_png/175188/pharaoh_pengu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9" y="5229200"/>
            <a:ext cx="858379" cy="109692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35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31" grpId="0"/>
      <p:bldP spid="36" grpId="0"/>
      <p:bldP spid="37" grpId="0"/>
      <p:bldP spid="5" grpId="0"/>
      <p:bldP spid="39" grpId="0"/>
      <p:bldP spid="40" grpId="0"/>
      <p:bldP spid="41" grpId="0"/>
      <p:bldP spid="42" grpId="0"/>
      <p:bldP spid="66" grpId="0"/>
      <p:bldP spid="67" grpId="0"/>
      <p:bldP spid="71" grpId="0"/>
      <p:bldP spid="72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-2644" y="6281"/>
            <a:ext cx="9146646" cy="6847460"/>
            <a:chOff x="-2644" y="6281"/>
            <a:chExt cx="9146646" cy="6847460"/>
          </a:xfrm>
        </p:grpSpPr>
        <p:sp>
          <p:nvSpPr>
            <p:cNvPr id="15" name="Textfeld 14"/>
            <p:cNvSpPr txBox="1"/>
            <p:nvPr/>
          </p:nvSpPr>
          <p:spPr>
            <a:xfrm>
              <a:off x="-2644" y="7248"/>
              <a:ext cx="8247052" cy="8125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>
                <a:spcBef>
                  <a:spcPts val="600"/>
                </a:spcBef>
              </a:pPr>
              <a:r>
                <a:rPr lang="de-DE" sz="3000" b="1" spc="-300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3. Kein Faktor ist eine Zweierpotenz</a:t>
              </a:r>
              <a:endParaRPr lang="de-DE" sz="3000" b="1" spc="-300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205585" y="2915324"/>
              <a:ext cx="6847460" cy="1029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feld 7"/>
          <p:cNvSpPr txBox="1"/>
          <p:nvPr/>
        </p:nvSpPr>
        <p:spPr>
          <a:xfrm>
            <a:off x="611559" y="1275293"/>
            <a:ext cx="540000" cy="540000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de-DE" sz="2000" b="1" baseline="-25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91678" y="1239229"/>
            <a:ext cx="2232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9863" algn="r"/>
              </a:tabLst>
            </a:pPr>
            <a:r>
              <a:rPr lang="de-DE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12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= 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394627"/>
              </p:ext>
            </p:extLst>
          </p:nvPr>
        </p:nvGraphicFramePr>
        <p:xfrm>
          <a:off x="4756659" y="1775309"/>
          <a:ext cx="154614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073"/>
                <a:gridCol w="77307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</a:t>
                      </a:r>
                      <a:r>
                        <a:rPr lang="de-DE" sz="3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sz="3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Wingdings"/>
                        </a:rPr>
                        <a:t></a:t>
                      </a:r>
                      <a:r>
                        <a:rPr lang="de-DE" sz="3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sz="3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5629222" y="2324127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5629222" y="2872315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54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5527509" y="3429648"/>
            <a:ext cx="7713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108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5527511" y="3977836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216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2" name="Picture 2" descr="https://openclipart.org/image/800px/svg_to_png/175188/pharaoh_pengu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9" y="5229200"/>
            <a:ext cx="858379" cy="109692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17"/>
          <p:cNvSpPr/>
          <p:nvPr/>
        </p:nvSpPr>
        <p:spPr>
          <a:xfrm>
            <a:off x="4690614" y="1268760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50" dirty="0" smtClean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Verdopplungstabelle: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695346" y="1696755"/>
            <a:ext cx="3228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2328863" algn="r"/>
              </a:tabLst>
            </a:pP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(8 + 4)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700502" y="2226930"/>
            <a:ext cx="3223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2328863" algn="r"/>
              </a:tabLst>
            </a:pP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 + 4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 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Rechteck 61"/>
          <p:cNvSpPr/>
          <p:nvPr/>
        </p:nvSpPr>
        <p:spPr>
          <a:xfrm>
            <a:off x="957098" y="3358733"/>
            <a:ext cx="2966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pc="-15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Zerlegung eines Faktors in Zweierpotenzen</a:t>
            </a:r>
            <a:endParaRPr lang="de-DE" dirty="0"/>
          </a:p>
        </p:txBody>
      </p:sp>
      <p:grpSp>
        <p:nvGrpSpPr>
          <p:cNvPr id="63" name="Gruppieren 62"/>
          <p:cNvGrpSpPr/>
          <p:nvPr/>
        </p:nvGrpSpPr>
        <p:grpSpPr>
          <a:xfrm rot="5400000" flipH="1">
            <a:off x="242064" y="2654842"/>
            <a:ext cx="1908000" cy="576000"/>
            <a:chOff x="5112272" y="4680627"/>
            <a:chExt cx="1908000" cy="576000"/>
          </a:xfrm>
        </p:grpSpPr>
        <p:cxnSp>
          <p:nvCxnSpPr>
            <p:cNvPr id="64" name="Gerade Verbindung mit Pfeil 63"/>
            <p:cNvCxnSpPr/>
            <p:nvPr/>
          </p:nvCxnSpPr>
          <p:spPr>
            <a:xfrm flipV="1">
              <a:off x="7020272" y="4680627"/>
              <a:ext cx="0" cy="57600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/>
            <p:nvPr/>
          </p:nvCxnSpPr>
          <p:spPr>
            <a:xfrm rot="16200000">
              <a:off x="6066272" y="4294162"/>
              <a:ext cx="0" cy="190800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Abgerundetes Rechteck 68"/>
          <p:cNvSpPr/>
          <p:nvPr/>
        </p:nvSpPr>
        <p:spPr>
          <a:xfrm>
            <a:off x="4915104" y="4018703"/>
            <a:ext cx="1383769" cy="432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70" name="Abgerundetes Rechteck 69"/>
          <p:cNvSpPr/>
          <p:nvPr/>
        </p:nvSpPr>
        <p:spPr>
          <a:xfrm>
            <a:off x="1073313" y="2279462"/>
            <a:ext cx="288000" cy="432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71" name="Abgerundetes Rechteck 70"/>
          <p:cNvSpPr/>
          <p:nvPr/>
        </p:nvSpPr>
        <p:spPr>
          <a:xfrm>
            <a:off x="4915388" y="3490647"/>
            <a:ext cx="1383486" cy="432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72" name="Abgerundetes Rechteck 71"/>
          <p:cNvSpPr/>
          <p:nvPr/>
        </p:nvSpPr>
        <p:spPr>
          <a:xfrm>
            <a:off x="2318546" y="2284231"/>
            <a:ext cx="288000" cy="432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6822094" y="3423838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108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6824970" y="3955122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216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6490814" y="3951787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bg2">
                    <a:lumMod val="50000"/>
                  </a:schemeClr>
                </a:solidFill>
              </a:rPr>
              <a:t>+</a:t>
            </a:r>
            <a:endParaRPr lang="de-DE" sz="3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6562822" y="4522719"/>
            <a:ext cx="936104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hteck 77"/>
          <p:cNvSpPr/>
          <p:nvPr/>
        </p:nvSpPr>
        <p:spPr>
          <a:xfrm>
            <a:off x="6821182" y="4497318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b="1" dirty="0" smtClean="0">
                <a:solidFill>
                  <a:srgbClr val="00B050"/>
                </a:solidFill>
              </a:rPr>
              <a:t>324</a:t>
            </a:r>
            <a:endParaRPr lang="de-DE" sz="3000" b="1" dirty="0">
              <a:solidFill>
                <a:srgbClr val="00B050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958860" y="2789613"/>
            <a:ext cx="3325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pc="-15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Distributivgesetz:</a:t>
            </a:r>
          </a:p>
          <a:p>
            <a:r>
              <a:rPr lang="de-DE" b="1" spc="-30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(a + b) </a:t>
            </a:r>
            <a:r>
              <a:rPr lang="de-DE" b="1" spc="-300" dirty="0" smtClean="0">
                <a:solidFill>
                  <a:srgbClr val="FF00FF"/>
                </a:solidFill>
                <a:latin typeface="OCR A Extended" panose="02010509020102010303" pitchFamily="50" charset="0"/>
                <a:sym typeface="Wingdings"/>
              </a:rPr>
              <a:t> </a:t>
            </a:r>
            <a:r>
              <a:rPr lang="de-DE" b="1" spc="-30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c = a </a:t>
            </a:r>
            <a:r>
              <a:rPr lang="de-DE" b="1" spc="-300" dirty="0">
                <a:solidFill>
                  <a:srgbClr val="FF00FF"/>
                </a:solidFill>
                <a:latin typeface="OCR A Extended" panose="02010509020102010303" pitchFamily="50" charset="0"/>
                <a:sym typeface="Wingdings"/>
              </a:rPr>
              <a:t> </a:t>
            </a:r>
            <a:r>
              <a:rPr lang="de-DE" b="1" spc="-30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c + b </a:t>
            </a:r>
            <a:r>
              <a:rPr lang="de-DE" b="1" spc="-300" dirty="0">
                <a:solidFill>
                  <a:srgbClr val="FF00FF"/>
                </a:solidFill>
                <a:latin typeface="OCR A Extended" panose="02010509020102010303" pitchFamily="50" charset="0"/>
                <a:sym typeface="Wingdings"/>
              </a:rPr>
              <a:t> </a:t>
            </a:r>
            <a:r>
              <a:rPr lang="de-DE" b="1" spc="-30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92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0" grpId="0"/>
      <p:bldP spid="41" grpId="0"/>
      <p:bldP spid="18" grpId="0"/>
      <p:bldP spid="50" grpId="0"/>
      <p:bldP spid="60" grpId="0"/>
      <p:bldP spid="62" grpId="0"/>
      <p:bldP spid="62" grpId="1"/>
      <p:bldP spid="69" grpId="0" animBg="1"/>
      <p:bldP spid="70" grpId="0" animBg="1"/>
      <p:bldP spid="71" grpId="0" animBg="1"/>
      <p:bldP spid="72" grpId="0" animBg="1"/>
      <p:bldP spid="73" grpId="0"/>
      <p:bldP spid="75" grpId="0"/>
      <p:bldP spid="77" grpId="0"/>
      <p:bldP spid="7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-2644" y="6281"/>
            <a:ext cx="9146646" cy="6847460"/>
            <a:chOff x="-2644" y="6281"/>
            <a:chExt cx="9146646" cy="6847460"/>
          </a:xfrm>
        </p:grpSpPr>
        <p:sp>
          <p:nvSpPr>
            <p:cNvPr id="15" name="Textfeld 14"/>
            <p:cNvSpPr txBox="1"/>
            <p:nvPr/>
          </p:nvSpPr>
          <p:spPr>
            <a:xfrm>
              <a:off x="-2644" y="7248"/>
              <a:ext cx="8247052" cy="8125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>
                <a:spcBef>
                  <a:spcPts val="600"/>
                </a:spcBef>
              </a:pPr>
              <a:r>
                <a:rPr lang="de-DE" sz="3000" b="1" spc="-300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3. Kein Faktor ist eine Zweierpotenz</a:t>
              </a:r>
              <a:endParaRPr lang="de-DE" sz="3000" b="1" spc="-300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205585" y="2915324"/>
              <a:ext cx="6847460" cy="1029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feld 7"/>
          <p:cNvSpPr txBox="1"/>
          <p:nvPr/>
        </p:nvSpPr>
        <p:spPr>
          <a:xfrm>
            <a:off x="611559" y="1275293"/>
            <a:ext cx="540000" cy="540000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de-DE" sz="2000" b="1" baseline="-25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23726" y="1239229"/>
            <a:ext cx="2232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1439863" algn="r"/>
              </a:tabLst>
            </a:pPr>
            <a:r>
              <a:rPr lang="de-DE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14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39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37497"/>
              </p:ext>
            </p:extLst>
          </p:nvPr>
        </p:nvGraphicFramePr>
        <p:xfrm>
          <a:off x="4756659" y="1775309"/>
          <a:ext cx="154614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073"/>
                <a:gridCol w="773073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</a:t>
                      </a:r>
                      <a:r>
                        <a:rPr lang="de-DE" sz="3000" spc="-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sz="3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Wingdings"/>
                        </a:rPr>
                        <a:t></a:t>
                      </a:r>
                      <a:r>
                        <a:rPr lang="de-DE" sz="3000" spc="-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sz="3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39</a:t>
                      </a:r>
                      <a:r>
                        <a:rPr lang="de-DE" sz="3000" spc="-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endParaRPr lang="de-DE" sz="30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5629222" y="2324127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39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5629222" y="2872315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78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5527509" y="3429648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156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5527512" y="3977836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312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2" name="Picture 2" descr="https://openclipart.org/image/800px/svg_to_png/175188/pharaoh_pengu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9" y="5229200"/>
            <a:ext cx="858379" cy="109692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17"/>
          <p:cNvSpPr/>
          <p:nvPr/>
        </p:nvSpPr>
        <p:spPr>
          <a:xfrm>
            <a:off x="4690614" y="1268760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50" dirty="0" smtClean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Verdopplungstabelle: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1127394" y="1696755"/>
            <a:ext cx="3228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2328863" algn="r"/>
              </a:tabLst>
            </a:pP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(8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39 = 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755575" y="2226930"/>
            <a:ext cx="3600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225800" algn="r"/>
              </a:tabLst>
            </a:pP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8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39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39 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39 = 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Rechteck 61"/>
          <p:cNvSpPr/>
          <p:nvPr/>
        </p:nvSpPr>
        <p:spPr>
          <a:xfrm>
            <a:off x="827584" y="3358733"/>
            <a:ext cx="3254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pc="-15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Zerlegung eines Faktors in Zweierpotenzen</a:t>
            </a:r>
            <a:endParaRPr lang="de-DE" dirty="0"/>
          </a:p>
        </p:txBody>
      </p:sp>
      <p:grpSp>
        <p:nvGrpSpPr>
          <p:cNvPr id="63" name="Gruppieren 62"/>
          <p:cNvGrpSpPr/>
          <p:nvPr/>
        </p:nvGrpSpPr>
        <p:grpSpPr>
          <a:xfrm rot="5400000" flipH="1">
            <a:off x="318287" y="2434601"/>
            <a:ext cx="1908000" cy="1016487"/>
            <a:chOff x="5112272" y="4384163"/>
            <a:chExt cx="1908000" cy="1016487"/>
          </a:xfrm>
        </p:grpSpPr>
        <p:cxnSp>
          <p:nvCxnSpPr>
            <p:cNvPr id="64" name="Gerade Verbindung mit Pfeil 63"/>
            <p:cNvCxnSpPr/>
            <p:nvPr/>
          </p:nvCxnSpPr>
          <p:spPr>
            <a:xfrm flipV="1">
              <a:off x="7011805" y="4384163"/>
              <a:ext cx="0" cy="100800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/>
            <p:nvPr/>
          </p:nvCxnSpPr>
          <p:spPr>
            <a:xfrm rot="16200000">
              <a:off x="6066272" y="4446650"/>
              <a:ext cx="0" cy="190800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Abgerundetes Rechteck 68"/>
          <p:cNvSpPr/>
          <p:nvPr/>
        </p:nvSpPr>
        <p:spPr>
          <a:xfrm>
            <a:off x="4915104" y="4018703"/>
            <a:ext cx="1383769" cy="432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70" name="Abgerundetes Rechteck 69"/>
          <p:cNvSpPr/>
          <p:nvPr/>
        </p:nvSpPr>
        <p:spPr>
          <a:xfrm>
            <a:off x="910022" y="2279462"/>
            <a:ext cx="288000" cy="432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71" name="Abgerundetes Rechteck 70"/>
          <p:cNvSpPr/>
          <p:nvPr/>
        </p:nvSpPr>
        <p:spPr>
          <a:xfrm>
            <a:off x="4915388" y="3482180"/>
            <a:ext cx="1383486" cy="432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72" name="Abgerundetes Rechteck 71"/>
          <p:cNvSpPr/>
          <p:nvPr/>
        </p:nvSpPr>
        <p:spPr>
          <a:xfrm>
            <a:off x="1996660" y="2287929"/>
            <a:ext cx="288000" cy="432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6822095" y="3423838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156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6824971" y="3955122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312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6490814" y="3951787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bg2">
                    <a:lumMod val="50000"/>
                  </a:schemeClr>
                </a:solidFill>
              </a:rPr>
              <a:t>+</a:t>
            </a:r>
            <a:endParaRPr lang="de-DE" sz="3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6562822" y="4522719"/>
            <a:ext cx="936104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hteck 77"/>
          <p:cNvSpPr/>
          <p:nvPr/>
        </p:nvSpPr>
        <p:spPr>
          <a:xfrm>
            <a:off x="6821182" y="4497318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b="1" dirty="0" smtClean="0">
                <a:solidFill>
                  <a:srgbClr val="00B050"/>
                </a:solidFill>
              </a:rPr>
              <a:t>546</a:t>
            </a:r>
            <a:endParaRPr lang="de-DE" sz="3000" b="1" dirty="0">
              <a:solidFill>
                <a:srgbClr val="00B050"/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4915388" y="2933314"/>
            <a:ext cx="1383486" cy="4320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3146654" y="2287929"/>
            <a:ext cx="288000" cy="4320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6914320" y="2857111"/>
            <a:ext cx="6777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78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0" grpId="0"/>
      <p:bldP spid="41" grpId="0"/>
      <p:bldP spid="18" grpId="0"/>
      <p:bldP spid="50" grpId="0"/>
      <p:bldP spid="60" grpId="0"/>
      <p:bldP spid="62" grpId="0"/>
      <p:bldP spid="69" grpId="0" animBg="1"/>
      <p:bldP spid="70" grpId="0" animBg="1"/>
      <p:bldP spid="71" grpId="0" animBg="1"/>
      <p:bldP spid="72" grpId="0" animBg="1"/>
      <p:bldP spid="73" grpId="0"/>
      <p:bldP spid="75" grpId="0"/>
      <p:bldP spid="77" grpId="0"/>
      <p:bldP spid="78" grpId="0"/>
      <p:bldP spid="29" grpId="0" animBg="1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-2644" y="6281"/>
            <a:ext cx="9146646" cy="6847460"/>
            <a:chOff x="-2644" y="6281"/>
            <a:chExt cx="9146646" cy="6847460"/>
          </a:xfrm>
        </p:grpSpPr>
        <p:sp>
          <p:nvSpPr>
            <p:cNvPr id="15" name="Textfeld 14"/>
            <p:cNvSpPr txBox="1"/>
            <p:nvPr/>
          </p:nvSpPr>
          <p:spPr>
            <a:xfrm>
              <a:off x="-2644" y="7248"/>
              <a:ext cx="8247052" cy="8125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>
                <a:spcBef>
                  <a:spcPts val="600"/>
                </a:spcBef>
              </a:pPr>
              <a:r>
                <a:rPr lang="de-DE" sz="3000" b="1" spc="-300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3. Kein Faktor ist eine Zweierpotenz</a:t>
              </a:r>
              <a:endParaRPr lang="de-DE" sz="3000" b="1" spc="-300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205585" y="2915324"/>
              <a:ext cx="6847460" cy="1029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feld 7"/>
          <p:cNvSpPr txBox="1"/>
          <p:nvPr/>
        </p:nvSpPr>
        <p:spPr>
          <a:xfrm>
            <a:off x="611559" y="1275293"/>
            <a:ext cx="540000" cy="540000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de-DE" sz="2000" b="1" baseline="-25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23726" y="1239229"/>
            <a:ext cx="2232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1439863" algn="r"/>
              </a:tabLst>
            </a:pPr>
            <a:r>
              <a:rPr lang="de-DE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21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987803"/>
              </p:ext>
            </p:extLst>
          </p:nvPr>
        </p:nvGraphicFramePr>
        <p:xfrm>
          <a:off x="4710053" y="1775309"/>
          <a:ext cx="154614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073"/>
                <a:gridCol w="773073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21</a:t>
                      </a:r>
                      <a:r>
                        <a:rPr lang="de-DE" sz="3000" spc="-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sz="3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Wingdings"/>
                        </a:rPr>
                        <a:t></a:t>
                      </a:r>
                      <a:r>
                        <a:rPr lang="de-DE" sz="3000" spc="-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sz="3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</a:t>
                      </a:r>
                      <a:r>
                        <a:rPr lang="de-DE" sz="3000" spc="-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endParaRPr lang="de-DE" sz="30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16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5617910" y="2324127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5617910" y="2872315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46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5613981" y="3429648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92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5480907" y="3977836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184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2" name="Picture 2" descr="https://openclipart.org/image/800px/svg_to_png/175188/pharaoh_pengu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9" y="5229200"/>
            <a:ext cx="858379" cy="109692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17"/>
          <p:cNvSpPr/>
          <p:nvPr/>
        </p:nvSpPr>
        <p:spPr>
          <a:xfrm>
            <a:off x="4644008" y="1268760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50" dirty="0" smtClean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Verdopplungstabelle: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1127394" y="1696755"/>
            <a:ext cx="3228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2328863" algn="r"/>
              </a:tabLst>
            </a:pP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(16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 = 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611559" y="2226930"/>
            <a:ext cx="3744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225800" algn="r"/>
              </a:tabLst>
            </a:pP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16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 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 = 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Abgerundetes Rechteck 68"/>
          <p:cNvSpPr/>
          <p:nvPr/>
        </p:nvSpPr>
        <p:spPr>
          <a:xfrm>
            <a:off x="4868498" y="4572709"/>
            <a:ext cx="1383769" cy="432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70" name="Abgerundetes Rechteck 69"/>
          <p:cNvSpPr/>
          <p:nvPr/>
        </p:nvSpPr>
        <p:spPr>
          <a:xfrm>
            <a:off x="755576" y="2279462"/>
            <a:ext cx="442446" cy="432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71" name="Abgerundetes Rechteck 70"/>
          <p:cNvSpPr/>
          <p:nvPr/>
        </p:nvSpPr>
        <p:spPr>
          <a:xfrm>
            <a:off x="4868782" y="3482180"/>
            <a:ext cx="1383486" cy="432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72" name="Abgerundetes Rechteck 71"/>
          <p:cNvSpPr/>
          <p:nvPr/>
        </p:nvSpPr>
        <p:spPr>
          <a:xfrm>
            <a:off x="1996660" y="2287929"/>
            <a:ext cx="288000" cy="432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6974877" y="3423838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92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6778365" y="4509980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368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6444208" y="4506645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bg2">
                    <a:lumMod val="50000"/>
                  </a:schemeClr>
                </a:solidFill>
              </a:rPr>
              <a:t>+</a:t>
            </a:r>
            <a:endParaRPr lang="de-DE" sz="3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6516216" y="5077577"/>
            <a:ext cx="936104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hteck 77"/>
          <p:cNvSpPr/>
          <p:nvPr/>
        </p:nvSpPr>
        <p:spPr>
          <a:xfrm>
            <a:off x="6774576" y="5052176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b="1" dirty="0">
                <a:solidFill>
                  <a:srgbClr val="00B050"/>
                </a:solidFill>
              </a:rPr>
              <a:t>4</a:t>
            </a:r>
            <a:r>
              <a:rPr lang="de-DE" sz="3000" b="1" dirty="0" smtClean="0">
                <a:solidFill>
                  <a:srgbClr val="00B050"/>
                </a:solidFill>
              </a:rPr>
              <a:t>83</a:t>
            </a:r>
            <a:endParaRPr lang="de-DE" sz="3000" b="1" dirty="0">
              <a:solidFill>
                <a:srgbClr val="00B050"/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4868782" y="2382748"/>
            <a:ext cx="1383486" cy="4320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3146654" y="2287929"/>
            <a:ext cx="288000" cy="4320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6867714" y="2319207"/>
            <a:ext cx="6777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5482221" y="4505785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368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0" grpId="0"/>
      <p:bldP spid="41" grpId="0"/>
      <p:bldP spid="18" grpId="0"/>
      <p:bldP spid="50" grpId="0"/>
      <p:bldP spid="60" grpId="0"/>
      <p:bldP spid="69" grpId="0" animBg="1"/>
      <p:bldP spid="70" grpId="0" animBg="1"/>
      <p:bldP spid="71" grpId="0" animBg="1"/>
      <p:bldP spid="72" grpId="0" animBg="1"/>
      <p:bldP spid="73" grpId="0"/>
      <p:bldP spid="75" grpId="0"/>
      <p:bldP spid="77" grpId="0"/>
      <p:bldP spid="78" grpId="0"/>
      <p:bldP spid="29" grpId="0" animBg="1"/>
      <p:bldP spid="30" grpId="0" animBg="1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-2644" y="6281"/>
            <a:ext cx="9146646" cy="6847460"/>
            <a:chOff x="-2644" y="6281"/>
            <a:chExt cx="9146646" cy="6847460"/>
          </a:xfrm>
        </p:grpSpPr>
        <p:sp>
          <p:nvSpPr>
            <p:cNvPr id="15" name="Textfeld 14"/>
            <p:cNvSpPr txBox="1"/>
            <p:nvPr/>
          </p:nvSpPr>
          <p:spPr>
            <a:xfrm>
              <a:off x="-2644" y="7248"/>
              <a:ext cx="8247052" cy="8125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>
                <a:spcBef>
                  <a:spcPts val="600"/>
                </a:spcBef>
              </a:pPr>
              <a:r>
                <a:rPr lang="de-DE" sz="3000" b="1" spc="-300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3. Kein Faktor ist eine Zweierpotenz</a:t>
              </a:r>
              <a:endParaRPr lang="de-DE" sz="3000" b="1" spc="-300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205585" y="2915324"/>
              <a:ext cx="6847460" cy="1029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feld 7"/>
          <p:cNvSpPr txBox="1"/>
          <p:nvPr/>
        </p:nvSpPr>
        <p:spPr>
          <a:xfrm>
            <a:off x="611559" y="1275293"/>
            <a:ext cx="540000" cy="540000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7a</a:t>
            </a:r>
            <a:endParaRPr lang="de-DE" sz="2000" b="1" baseline="-25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88247"/>
              </p:ext>
            </p:extLst>
          </p:nvPr>
        </p:nvGraphicFramePr>
        <p:xfrm>
          <a:off x="4638043" y="1775309"/>
          <a:ext cx="1654464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232"/>
                <a:gridCol w="82723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43</a:t>
                      </a:r>
                      <a:r>
                        <a:rPr lang="de-DE" sz="3000" spc="-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sz="3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Wingdings"/>
                        </a:rPr>
                        <a:t></a:t>
                      </a:r>
                      <a:r>
                        <a:rPr lang="de-DE" sz="3000" spc="-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sz="3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48</a:t>
                      </a:r>
                      <a:r>
                        <a:rPr lang="de-DE" sz="3000" spc="-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endParaRPr lang="de-DE" sz="30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16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32</a:t>
                      </a:r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5643684" y="2324127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48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5643685" y="2872315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96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5541973" y="3429648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192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5506683" y="3977836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384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2" name="Picture 2" descr="https://openclipart.org/image/800px/svg_to_png/175188/pharaoh_pengu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9" y="5229200"/>
            <a:ext cx="858379" cy="109692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17"/>
          <p:cNvSpPr/>
          <p:nvPr/>
        </p:nvSpPr>
        <p:spPr>
          <a:xfrm>
            <a:off x="4572000" y="1268760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50" dirty="0" smtClean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Verdopplungstabelle: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899592" y="1773035"/>
            <a:ext cx="3228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2328863" algn="r"/>
              </a:tabLst>
            </a:pPr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(32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spc="-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48 = 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Abgerundetes Rechteck 68"/>
          <p:cNvSpPr/>
          <p:nvPr/>
        </p:nvSpPr>
        <p:spPr>
          <a:xfrm>
            <a:off x="4796489" y="5131839"/>
            <a:ext cx="1593801" cy="432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70" name="Abgerundetes Rechteck 69"/>
          <p:cNvSpPr/>
          <p:nvPr/>
        </p:nvSpPr>
        <p:spPr>
          <a:xfrm>
            <a:off x="1198343" y="1842950"/>
            <a:ext cx="442446" cy="432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71" name="Abgerundetes Rechteck 70"/>
          <p:cNvSpPr/>
          <p:nvPr/>
        </p:nvSpPr>
        <p:spPr>
          <a:xfrm>
            <a:off x="4796772" y="4026318"/>
            <a:ext cx="1593475" cy="432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72" name="Abgerundetes Rechteck 71"/>
          <p:cNvSpPr/>
          <p:nvPr/>
        </p:nvSpPr>
        <p:spPr>
          <a:xfrm>
            <a:off x="1877651" y="1849744"/>
            <a:ext cx="288000" cy="432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6994982" y="2852936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96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6793539" y="3958457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384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6380616" y="5065775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bg2">
                    <a:lumMod val="50000"/>
                  </a:schemeClr>
                </a:solidFill>
              </a:rPr>
              <a:t>+</a:t>
            </a:r>
            <a:endParaRPr lang="de-DE" sz="3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6545812" y="5584968"/>
            <a:ext cx="936104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hteck 77"/>
          <p:cNvSpPr/>
          <p:nvPr/>
        </p:nvSpPr>
        <p:spPr>
          <a:xfrm>
            <a:off x="6604786" y="5559567"/>
            <a:ext cx="9669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b="1" dirty="0" smtClean="0">
                <a:solidFill>
                  <a:srgbClr val="00B050"/>
                </a:solidFill>
              </a:rPr>
              <a:t>2064</a:t>
            </a:r>
            <a:endParaRPr lang="de-DE" sz="3000" b="1" dirty="0">
              <a:solidFill>
                <a:srgbClr val="00B050"/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4796772" y="2382748"/>
            <a:ext cx="1593475" cy="43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2352948" y="1842950"/>
            <a:ext cx="288000" cy="4320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6882886" y="2319207"/>
            <a:ext cx="6777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5507997" y="4505785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768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895926" y="1251826"/>
            <a:ext cx="2232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1439863" algn="r"/>
              </a:tabLst>
            </a:pPr>
            <a:r>
              <a:rPr lang="de-DE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43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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48</a:t>
            </a:r>
            <a:r>
              <a:rPr lang="de-DE" sz="3000" spc="-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5423359" y="5077577"/>
            <a:ext cx="9669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1536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Abgerundetes Rechteck 42"/>
          <p:cNvSpPr/>
          <p:nvPr/>
        </p:nvSpPr>
        <p:spPr>
          <a:xfrm>
            <a:off x="2800365" y="1842501"/>
            <a:ext cx="288000" cy="43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44" name="Abgerundetes Rechteck 43"/>
          <p:cNvSpPr/>
          <p:nvPr/>
        </p:nvSpPr>
        <p:spPr>
          <a:xfrm>
            <a:off x="4796490" y="2929187"/>
            <a:ext cx="1593475" cy="4320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6593699" y="5065775"/>
            <a:ext cx="9669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1536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2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0" grpId="0"/>
      <p:bldP spid="41" grpId="0"/>
      <p:bldP spid="18" grpId="0"/>
      <p:bldP spid="50" grpId="0"/>
      <p:bldP spid="69" grpId="0" animBg="1"/>
      <p:bldP spid="70" grpId="0" animBg="1"/>
      <p:bldP spid="71" grpId="0" animBg="1"/>
      <p:bldP spid="72" grpId="0" animBg="1"/>
      <p:bldP spid="73" grpId="0"/>
      <p:bldP spid="75" grpId="0"/>
      <p:bldP spid="77" grpId="0"/>
      <p:bldP spid="78" grpId="0"/>
      <p:bldP spid="29" grpId="0" animBg="1"/>
      <p:bldP spid="30" grpId="0" animBg="1"/>
      <p:bldP spid="31" grpId="0"/>
      <p:bldP spid="32" grpId="0"/>
      <p:bldP spid="33" grpId="0"/>
      <p:bldP spid="38" grpId="0"/>
      <p:bldP spid="43" grpId="0" animBg="1"/>
      <p:bldP spid="44" grpId="0" animBg="1"/>
      <p:bldP spid="46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Office PowerPoint</Application>
  <PresentationFormat>Bildschirmpräsentation (4:3)</PresentationFormat>
  <Paragraphs>238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Sahneschnitte</dc:creator>
  <cp:lastModifiedBy>Sahneschnitte</cp:lastModifiedBy>
  <cp:revision>42</cp:revision>
  <dcterms:created xsi:type="dcterms:W3CDTF">2014-12-07T10:32:34Z</dcterms:created>
  <dcterms:modified xsi:type="dcterms:W3CDTF">2015-03-11T16:27:39Z</dcterms:modified>
</cp:coreProperties>
</file>