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28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51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55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41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8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7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9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82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4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58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A4D8-C099-4BF7-BEB9-95A10E205C75}" type="datetimeFigureOut">
              <a:rPr lang="de-DE" smtClean="0"/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B2FE-F220-4566-98D6-FE193E754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30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1890939" y="4581128"/>
            <a:ext cx="453650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algn="ctr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algn="ctr"/>
            <a:r>
              <a:rPr lang="de-DE" sz="4000" b="1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Chinesisch multiplizieren</a:t>
            </a:r>
            <a:endParaRPr lang="de-DE" sz="4000" b="1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 algn="ctr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05583" y="2919583"/>
            <a:ext cx="6847460" cy="102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openclipart.org/image/800px/svg_to_png/133159/china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548680"/>
            <a:ext cx="3422855" cy="41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" y="692696"/>
            <a:ext cx="814626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r Verbinder 4"/>
          <p:cNvCxnSpPr/>
          <p:nvPr/>
        </p:nvCxnSpPr>
        <p:spPr>
          <a:xfrm rot="18900000">
            <a:off x="3048519" y="2618005"/>
            <a:ext cx="302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5"/>
          <p:cNvCxnSpPr/>
          <p:nvPr/>
        </p:nvCxnSpPr>
        <p:spPr>
          <a:xfrm rot="18900000">
            <a:off x="4040429" y="3637986"/>
            <a:ext cx="2988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9"/>
          <p:cNvCxnSpPr/>
          <p:nvPr/>
        </p:nvCxnSpPr>
        <p:spPr>
          <a:xfrm rot="2700000" flipV="1">
            <a:off x="3036246" y="3953206"/>
            <a:ext cx="302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0"/>
          <p:cNvCxnSpPr/>
          <p:nvPr/>
        </p:nvCxnSpPr>
        <p:spPr>
          <a:xfrm rot="2700000" flipV="1">
            <a:off x="4325957" y="2686070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1"/>
          <p:cNvCxnSpPr/>
          <p:nvPr/>
        </p:nvCxnSpPr>
        <p:spPr>
          <a:xfrm rot="2700000" flipV="1">
            <a:off x="4511658" y="2528420"/>
            <a:ext cx="288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3"/>
          <p:cNvCxnSpPr/>
          <p:nvPr/>
        </p:nvCxnSpPr>
        <p:spPr>
          <a:xfrm>
            <a:off x="5869058" y="1237753"/>
            <a:ext cx="0" cy="47666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4"/>
          <p:cNvCxnSpPr/>
          <p:nvPr/>
        </p:nvCxnSpPr>
        <p:spPr>
          <a:xfrm>
            <a:off x="4230941" y="1262939"/>
            <a:ext cx="0" cy="47666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Chinesisch multiplizieren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Ellipse 16"/>
          <p:cNvSpPr/>
          <p:nvPr/>
        </p:nvSpPr>
        <p:spPr>
          <a:xfrm>
            <a:off x="3812086" y="32057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063078" y="29571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6215478" y="278874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067628" y="19613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5232850" y="180039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4809441" y="421205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709421" y="1769680"/>
            <a:ext cx="544501" cy="438509"/>
            <a:chOff x="860891" y="1485220"/>
            <a:chExt cx="680626" cy="548136"/>
          </a:xfrm>
        </p:grpSpPr>
        <p:pic>
          <p:nvPicPr>
            <p:cNvPr id="2050" name="Picture 2" descr="https://openclipart.org/image/300px/svg_to_png/192867/0-9-Handwritten-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891" y="1485220"/>
              <a:ext cx="29773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Number 4 by jonphillips - Number 4 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622" y="1493356"/>
              <a:ext cx="38289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2" name="Picture 14" descr="0 - 9 ! Handwritten 2 by jonphillips - This is for making a score from letters and numbers.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12" y="5575949"/>
            <a:ext cx="28125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0 - 9 ! Handwritten 1 by jonphillips - This is for making a score from letters and numbers.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80" y="5575949"/>
            <a:ext cx="25989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Gerader Verbinder 14"/>
          <p:cNvCxnSpPr/>
          <p:nvPr/>
        </p:nvCxnSpPr>
        <p:spPr>
          <a:xfrm rot="5400000">
            <a:off x="5124858" y="3465224"/>
            <a:ext cx="0" cy="39600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1956076" y="1773284"/>
            <a:ext cx="581234" cy="435625"/>
            <a:chOff x="2172100" y="1530398"/>
            <a:chExt cx="726542" cy="544531"/>
          </a:xfrm>
        </p:grpSpPr>
        <p:pic>
          <p:nvPicPr>
            <p:cNvPr id="2052" name="Picture 4" descr="https://openclipart.org/image/300px/svg_to_png/192866/0-9-Handwritten-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142" y="1530398"/>
              <a:ext cx="4275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s://openclipart.org/image/300px/svg_to_png/192867/0-9-Handwritten-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100" y="1534929"/>
              <a:ext cx="29773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feld 17"/>
          <p:cNvSpPr txBox="1"/>
          <p:nvPr/>
        </p:nvSpPr>
        <p:spPr>
          <a:xfrm>
            <a:off x="1351268" y="171474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Kristen ITC" panose="03050502040202030202" pitchFamily="66" charset="0"/>
              </a:rPr>
              <a:t>x</a:t>
            </a:r>
            <a:endParaRPr lang="de-DE" sz="4000" dirty="0">
              <a:latin typeface="Kristen ITC" panose="03050502040202030202" pitchFamily="66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7412" y="168106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Kristen ITC" panose="03050502040202030202" pitchFamily="66" charset="0"/>
              </a:rPr>
              <a:t>=</a:t>
            </a:r>
            <a:endParaRPr lang="de-DE" sz="4000" dirty="0">
              <a:latin typeface="Kristen ITC" panose="03050502040202030202" pitchFamily="66" charset="0"/>
            </a:endParaRPr>
          </a:p>
        </p:txBody>
      </p:sp>
      <p:pic>
        <p:nvPicPr>
          <p:cNvPr id="46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39" y="5572354"/>
            <a:ext cx="23818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eschweifte Klammer rechts 32"/>
          <p:cNvSpPr/>
          <p:nvPr/>
        </p:nvSpPr>
        <p:spPr>
          <a:xfrm rot="18900000">
            <a:off x="6373079" y="1004067"/>
            <a:ext cx="238185" cy="2273854"/>
          </a:xfrm>
          <a:prstGeom prst="rightBrace">
            <a:avLst>
              <a:gd name="adj1" fmla="val 72317"/>
              <a:gd name="adj2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Geschweifte Klammer rechts 47"/>
          <p:cNvSpPr/>
          <p:nvPr/>
        </p:nvSpPr>
        <p:spPr>
          <a:xfrm rot="2700000">
            <a:off x="6343246" y="3338180"/>
            <a:ext cx="238185" cy="2273854"/>
          </a:xfrm>
          <a:prstGeom prst="rightBrace">
            <a:avLst>
              <a:gd name="adj1" fmla="val 72317"/>
              <a:gd name="adj2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3237934" y="3665901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Z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211188" y="2615953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Z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382201" y="479891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E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cxnSp>
        <p:nvCxnSpPr>
          <p:cNvPr id="52" name="Gerader Verbinder 5"/>
          <p:cNvCxnSpPr/>
          <p:nvPr/>
        </p:nvCxnSpPr>
        <p:spPr>
          <a:xfrm rot="18900000">
            <a:off x="4192829" y="3790386"/>
            <a:ext cx="2988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"/>
          <p:cNvCxnSpPr/>
          <p:nvPr/>
        </p:nvCxnSpPr>
        <p:spPr>
          <a:xfrm rot="18900000">
            <a:off x="4345229" y="3942786"/>
            <a:ext cx="2988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"/>
          <p:cNvCxnSpPr/>
          <p:nvPr/>
        </p:nvCxnSpPr>
        <p:spPr>
          <a:xfrm rot="18900000">
            <a:off x="4497629" y="4095186"/>
            <a:ext cx="2988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367878" y="326595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6528436" y="34209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6520278" y="309757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680836" y="32525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961847" y="436445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5114241" y="452089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5274799" y="467584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215484" y="31095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367884" y="294114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4233025" y="4641814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E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534601" y="495131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E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4687001" y="510371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E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4501028" y="1392682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E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4695763" y="1249015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E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 rot="2700000">
            <a:off x="6153579" y="1790526"/>
            <a:ext cx="11657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1. Faktor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 rot="18900000">
            <a:off x="6118929" y="4540515"/>
            <a:ext cx="11657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2. Faktor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953929" y="2255392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E</a:t>
            </a:r>
            <a:endParaRPr lang="de-DE" sz="1600" b="1" dirty="0">
              <a:solidFill>
                <a:srgbClr val="0070C0"/>
              </a:solidFill>
              <a:latin typeface="OCR A Extended" panose="02010509020102010303" pitchFamily="50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190098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E</a:t>
            </a:r>
            <a:endParaRPr lang="de-DE" sz="1600" b="1" dirty="0">
              <a:solidFill>
                <a:srgbClr val="0070C0"/>
              </a:solidFill>
              <a:latin typeface="OCR A Extended" panose="02010509020102010303" pitchFamily="50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1927467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Z</a:t>
            </a:r>
            <a:endParaRPr lang="de-DE" sz="1600" b="1" dirty="0">
              <a:solidFill>
                <a:srgbClr val="00B050"/>
              </a:solidFill>
              <a:latin typeface="OCR A Extended" panose="02010509020102010303" pitchFamily="50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665777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Z</a:t>
            </a:r>
            <a:endParaRPr lang="de-DE" sz="1600" b="1" dirty="0">
              <a:solidFill>
                <a:srgbClr val="00B050"/>
              </a:solidFill>
              <a:latin typeface="OCR A Extended" panose="02010509020102010303" pitchFamily="50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68628" y="1117032"/>
            <a:ext cx="17187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Beispiel 1: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700502" y="5472320"/>
            <a:ext cx="2422419" cy="741565"/>
            <a:chOff x="653194" y="5487332"/>
            <a:chExt cx="2422419" cy="741565"/>
          </a:xfrm>
        </p:grpSpPr>
        <p:grpSp>
          <p:nvGrpSpPr>
            <p:cNvPr id="67" name="Gruppieren 66"/>
            <p:cNvGrpSpPr>
              <a:grpSpLocks noChangeAspect="1"/>
            </p:cNvGrpSpPr>
            <p:nvPr/>
          </p:nvGrpSpPr>
          <p:grpSpPr>
            <a:xfrm>
              <a:off x="653194" y="5575949"/>
              <a:ext cx="544501" cy="438509"/>
              <a:chOff x="860891" y="1485220"/>
              <a:chExt cx="680626" cy="548136"/>
            </a:xfrm>
          </p:grpSpPr>
          <p:pic>
            <p:nvPicPr>
              <p:cNvPr id="68" name="Picture 2" descr="https://openclipart.org/image/300px/svg_to_png/192867/0-9-Handwritten-7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891" y="1485220"/>
                <a:ext cx="297731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10" descr="Number 4 by jonphillips - Number 4 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8622" y="1493356"/>
                <a:ext cx="382895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uppieren 69"/>
            <p:cNvGrpSpPr>
              <a:grpSpLocks noChangeAspect="1"/>
            </p:cNvGrpSpPr>
            <p:nvPr/>
          </p:nvGrpSpPr>
          <p:grpSpPr>
            <a:xfrm>
              <a:off x="1899849" y="5579553"/>
              <a:ext cx="581234" cy="435625"/>
              <a:chOff x="2172100" y="1530398"/>
              <a:chExt cx="726542" cy="544531"/>
            </a:xfrm>
          </p:grpSpPr>
          <p:pic>
            <p:nvPicPr>
              <p:cNvPr id="71" name="Picture 4" descr="https://openclipart.org/image/300px/svg_to_png/192866/0-9-Handwritten-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1142" y="1530398"/>
                <a:ext cx="4275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https://openclipart.org/image/300px/svg_to_png/192867/0-9-Handwritten-7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2100" y="1534929"/>
                <a:ext cx="297731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3" name="Textfeld 72"/>
            <p:cNvSpPr txBox="1"/>
            <p:nvPr/>
          </p:nvSpPr>
          <p:spPr>
            <a:xfrm>
              <a:off x="1295041" y="5521011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 smtClean="0">
                  <a:latin typeface="Kristen ITC" panose="03050502040202030202" pitchFamily="66" charset="0"/>
                </a:rPr>
                <a:t>x</a:t>
              </a:r>
              <a:endParaRPr lang="de-DE" sz="4000" dirty="0">
                <a:latin typeface="Kristen ITC" panose="03050502040202030202" pitchFamily="66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2591185" y="5487332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 smtClean="0">
                  <a:latin typeface="Kristen ITC" panose="03050502040202030202" pitchFamily="66" charset="0"/>
                </a:rPr>
                <a:t>=</a:t>
              </a:r>
              <a:endParaRPr lang="de-DE" sz="4000" dirty="0">
                <a:latin typeface="Kristen ITC" panose="03050502040202030202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1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  <p:bldP spid="27" grpId="0" animBg="1"/>
      <p:bldP spid="28" grpId="0" animBg="1"/>
      <p:bldP spid="29" grpId="0" animBg="1"/>
      <p:bldP spid="33" grpId="0" animBg="1"/>
      <p:bldP spid="48" grpId="0" animBg="1"/>
      <p:bldP spid="34" grpId="0"/>
      <p:bldP spid="50" grpId="0"/>
      <p:bldP spid="51" grpId="0"/>
      <p:bldP spid="21" grpId="0" animBg="1"/>
      <p:bldP spid="22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20" grpId="0" animBg="1"/>
      <p:bldP spid="2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" y="692696"/>
            <a:ext cx="814626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Gerader Verbinder 4"/>
          <p:cNvCxnSpPr/>
          <p:nvPr/>
        </p:nvCxnSpPr>
        <p:spPr>
          <a:xfrm rot="18900000">
            <a:off x="3772153" y="2474066"/>
            <a:ext cx="248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r Verbinder 5"/>
          <p:cNvCxnSpPr/>
          <p:nvPr/>
        </p:nvCxnSpPr>
        <p:spPr>
          <a:xfrm rot="18900000">
            <a:off x="5039230" y="3797917"/>
            <a:ext cx="252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4"/>
          <p:cNvCxnSpPr/>
          <p:nvPr/>
        </p:nvCxnSpPr>
        <p:spPr>
          <a:xfrm rot="18900000">
            <a:off x="3619753" y="2321666"/>
            <a:ext cx="248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0"/>
          <p:cNvCxnSpPr/>
          <p:nvPr/>
        </p:nvCxnSpPr>
        <p:spPr>
          <a:xfrm rot="2700000" flipV="1">
            <a:off x="4330914" y="2686070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1"/>
          <p:cNvCxnSpPr/>
          <p:nvPr/>
        </p:nvCxnSpPr>
        <p:spPr>
          <a:xfrm rot="2700000" flipV="1">
            <a:off x="4511658" y="2528420"/>
            <a:ext cx="288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3"/>
          <p:cNvCxnSpPr/>
          <p:nvPr/>
        </p:nvCxnSpPr>
        <p:spPr>
          <a:xfrm>
            <a:off x="5936794" y="1237753"/>
            <a:ext cx="0" cy="47666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4"/>
          <p:cNvCxnSpPr/>
          <p:nvPr/>
        </p:nvCxnSpPr>
        <p:spPr>
          <a:xfrm>
            <a:off x="4529665" y="1207494"/>
            <a:ext cx="0" cy="47666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Chinesisch multiplizieren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Ellipse 26"/>
          <p:cNvSpPr/>
          <p:nvPr/>
        </p:nvSpPr>
        <p:spPr>
          <a:xfrm>
            <a:off x="5067628" y="19613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5232850" y="180039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r Verbinder 14"/>
          <p:cNvCxnSpPr/>
          <p:nvPr/>
        </p:nvCxnSpPr>
        <p:spPr>
          <a:xfrm rot="5400000">
            <a:off x="5432929" y="3066031"/>
            <a:ext cx="0" cy="35640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495284" y="171474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Kristen ITC" panose="03050502040202030202" pitchFamily="66" charset="0"/>
              </a:rPr>
              <a:t>x</a:t>
            </a:r>
            <a:endParaRPr lang="de-DE" sz="4000" dirty="0">
              <a:latin typeface="Kristen ITC" panose="03050502040202030202" pitchFamily="66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791428" y="168106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Kristen ITC" panose="03050502040202030202" pitchFamily="66" charset="0"/>
              </a:rPr>
              <a:t>=</a:t>
            </a:r>
            <a:endParaRPr lang="de-DE" sz="4000" dirty="0">
              <a:latin typeface="Kristen ITC" panose="03050502040202030202" pitchFamily="66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528436" y="34209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680836" y="32525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1097945" y="2255392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E</a:t>
            </a:r>
            <a:endParaRPr lang="de-DE" sz="1600" b="1" dirty="0">
              <a:solidFill>
                <a:srgbClr val="0070C0"/>
              </a:solidFill>
              <a:latin typeface="OCR A Extended" panose="02010509020102010303" pitchFamily="50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334114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E</a:t>
            </a:r>
            <a:endParaRPr lang="de-DE" sz="1600" b="1" dirty="0">
              <a:solidFill>
                <a:srgbClr val="0070C0"/>
              </a:solidFill>
              <a:latin typeface="OCR A Extended" panose="02010509020102010303" pitchFamily="50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025183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Z</a:t>
            </a:r>
            <a:endParaRPr lang="de-DE" sz="1600" b="1" dirty="0">
              <a:solidFill>
                <a:srgbClr val="00B050"/>
              </a:solidFill>
              <a:latin typeface="OCR A Extended" panose="02010509020102010303" pitchFamily="50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51918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Z</a:t>
            </a:r>
            <a:endParaRPr lang="de-DE" sz="1600" b="1" dirty="0">
              <a:solidFill>
                <a:srgbClr val="00B050"/>
              </a:solidFill>
              <a:latin typeface="OCR A Extended" panose="02010509020102010303" pitchFamily="50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68628" y="1117032"/>
            <a:ext cx="17187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Beispiel 2: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cxnSp>
        <p:nvCxnSpPr>
          <p:cNvPr id="82" name="Gerader Verbinder 9"/>
          <p:cNvCxnSpPr/>
          <p:nvPr/>
        </p:nvCxnSpPr>
        <p:spPr>
          <a:xfrm rot="2700000" flipV="1">
            <a:off x="3317778" y="3662803"/>
            <a:ext cx="302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lipse 84"/>
          <p:cNvSpPr/>
          <p:nvPr/>
        </p:nvSpPr>
        <p:spPr>
          <a:xfrm>
            <a:off x="5547505" y="440023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Ellipse 85"/>
          <p:cNvSpPr/>
          <p:nvPr/>
        </p:nvSpPr>
        <p:spPr>
          <a:xfrm>
            <a:off x="5220028" y="21137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8" name="Gerader Verbinder 11"/>
          <p:cNvCxnSpPr/>
          <p:nvPr/>
        </p:nvCxnSpPr>
        <p:spPr>
          <a:xfrm rot="2700000" flipV="1">
            <a:off x="4662757" y="2375936"/>
            <a:ext cx="288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10"/>
          <p:cNvCxnSpPr/>
          <p:nvPr/>
        </p:nvCxnSpPr>
        <p:spPr>
          <a:xfrm rot="2700000" flipV="1">
            <a:off x="4183490" y="2831359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/>
          <p:nvPr/>
        </p:nvSpPr>
        <p:spPr>
          <a:xfrm>
            <a:off x="6360824" y="357521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Ellipse 93"/>
          <p:cNvSpPr/>
          <p:nvPr/>
        </p:nvSpPr>
        <p:spPr>
          <a:xfrm>
            <a:off x="6833153" y="30915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Ellipse 102"/>
          <p:cNvSpPr/>
          <p:nvPr/>
        </p:nvSpPr>
        <p:spPr>
          <a:xfrm>
            <a:off x="5385250" y="195279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385250" y="163199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5537650" y="178439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Ellipse 107"/>
          <p:cNvSpPr/>
          <p:nvPr/>
        </p:nvSpPr>
        <p:spPr>
          <a:xfrm>
            <a:off x="4924264" y="210923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5076664" y="226163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4091391" y="291695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4243791" y="306935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6" name="Gruppieren 125"/>
          <p:cNvGrpSpPr/>
          <p:nvPr/>
        </p:nvGrpSpPr>
        <p:grpSpPr>
          <a:xfrm>
            <a:off x="4273897" y="4924699"/>
            <a:ext cx="895893" cy="376310"/>
            <a:chOff x="5499514" y="5119248"/>
            <a:chExt cx="895893" cy="376310"/>
          </a:xfrm>
        </p:grpSpPr>
        <p:sp>
          <p:nvSpPr>
            <p:cNvPr id="127" name="Pfeil nach links 126"/>
            <p:cNvSpPr/>
            <p:nvPr/>
          </p:nvSpPr>
          <p:spPr>
            <a:xfrm>
              <a:off x="5499514" y="5203799"/>
              <a:ext cx="637112" cy="216854"/>
            </a:xfrm>
            <a:prstGeom prst="leftArrow">
              <a:avLst>
                <a:gd name="adj1" fmla="val 26481"/>
                <a:gd name="adj2" fmla="val 61759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Abgerundetes Rechteck 127"/>
            <p:cNvSpPr/>
            <p:nvPr/>
          </p:nvSpPr>
          <p:spPr>
            <a:xfrm>
              <a:off x="6150395" y="5119248"/>
              <a:ext cx="245012" cy="37631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9" name="Picture 4" descr="https://openclipart.org/image/300px/svg_to_png/192866/0-9-Handwritten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78" y="4989373"/>
            <a:ext cx="22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27" y="1784390"/>
            <a:ext cx="23818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https://openclipart.org/image/300px/svg_to_png/192866/0-9-Handwritten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9" y="1787765"/>
            <a:ext cx="34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6" descr="0 - 9 ! Handwritten 8 by jonphillips - This is for making a score from letters and numbers. 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0" b="13280"/>
          <a:stretch/>
        </p:blipFill>
        <p:spPr bwMode="auto">
          <a:xfrm>
            <a:off x="2365153" y="1808806"/>
            <a:ext cx="30756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13" y="1800398"/>
            <a:ext cx="23818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6" name="Gerader Verbinder 10"/>
          <p:cNvCxnSpPr/>
          <p:nvPr/>
        </p:nvCxnSpPr>
        <p:spPr>
          <a:xfrm rot="2700000" flipV="1">
            <a:off x="4015910" y="2999337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r Verbinder 11"/>
          <p:cNvCxnSpPr/>
          <p:nvPr/>
        </p:nvCxnSpPr>
        <p:spPr>
          <a:xfrm rot="2700000" flipV="1">
            <a:off x="4815196" y="2232339"/>
            <a:ext cx="288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0"/>
          <p:cNvCxnSpPr/>
          <p:nvPr/>
        </p:nvCxnSpPr>
        <p:spPr>
          <a:xfrm rot="2700000" flipV="1">
            <a:off x="3846858" y="3151737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/>
          <p:cNvSpPr/>
          <p:nvPr/>
        </p:nvSpPr>
        <p:spPr>
          <a:xfrm>
            <a:off x="4759024" y="227720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Ellipse 139"/>
          <p:cNvSpPr/>
          <p:nvPr/>
        </p:nvSpPr>
        <p:spPr>
          <a:xfrm>
            <a:off x="4911424" y="242960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Ellipse 140"/>
          <p:cNvSpPr/>
          <p:nvPr/>
        </p:nvSpPr>
        <p:spPr>
          <a:xfrm>
            <a:off x="4592424" y="244964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Ellipse 141"/>
          <p:cNvSpPr/>
          <p:nvPr/>
        </p:nvSpPr>
        <p:spPr>
          <a:xfrm>
            <a:off x="4744824" y="260204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Ellipse 142"/>
          <p:cNvSpPr/>
          <p:nvPr/>
        </p:nvSpPr>
        <p:spPr>
          <a:xfrm>
            <a:off x="5533378" y="148832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Ellipse 143"/>
          <p:cNvSpPr/>
          <p:nvPr/>
        </p:nvSpPr>
        <p:spPr>
          <a:xfrm>
            <a:off x="5685778" y="164072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6054494" y="389567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6206894" y="373695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146"/>
          <p:cNvSpPr/>
          <p:nvPr/>
        </p:nvSpPr>
        <p:spPr>
          <a:xfrm>
            <a:off x="6990380" y="295034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8" name="Picture 16" descr="0 - 9 ! Handwritten 8 by jonphillips - This is for making a score from letters and numbers. 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0" b="13280"/>
          <a:stretch/>
        </p:blipFill>
        <p:spPr bwMode="auto">
          <a:xfrm>
            <a:off x="6372200" y="4968729"/>
            <a:ext cx="20504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2" descr="Number 5 handwritten by jonphillips - It is handwritten 5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12" y="4981786"/>
            <a:ext cx="18520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13" y="4978161"/>
            <a:ext cx="15878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1" name="Gerader Verbinder 14"/>
          <p:cNvCxnSpPr/>
          <p:nvPr/>
        </p:nvCxnSpPr>
        <p:spPr>
          <a:xfrm rot="5400000">
            <a:off x="5457258" y="3628888"/>
            <a:ext cx="0" cy="35640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1" name="Gruppieren 2050"/>
          <p:cNvGrpSpPr/>
          <p:nvPr/>
        </p:nvGrpSpPr>
        <p:grpSpPr>
          <a:xfrm>
            <a:off x="753146" y="5433972"/>
            <a:ext cx="2529397" cy="741565"/>
            <a:chOff x="693991" y="3561639"/>
            <a:chExt cx="2529397" cy="741565"/>
          </a:xfrm>
        </p:grpSpPr>
        <p:sp>
          <p:nvSpPr>
            <p:cNvPr id="152" name="Textfeld 151"/>
            <p:cNvSpPr txBox="1"/>
            <p:nvPr/>
          </p:nvSpPr>
          <p:spPr>
            <a:xfrm>
              <a:off x="1442816" y="3595318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 smtClean="0">
                  <a:latin typeface="Kristen ITC" panose="03050502040202030202" pitchFamily="66" charset="0"/>
                </a:rPr>
                <a:t>x</a:t>
              </a:r>
              <a:endParaRPr lang="de-DE" sz="4000" dirty="0">
                <a:latin typeface="Kristen ITC" panose="03050502040202030202" pitchFamily="66" charset="0"/>
              </a:endParaRPr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2738960" y="356163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 smtClean="0">
                  <a:latin typeface="Kristen ITC" panose="03050502040202030202" pitchFamily="66" charset="0"/>
                </a:rPr>
                <a:t>=</a:t>
              </a:r>
              <a:endParaRPr lang="de-DE" sz="4000" dirty="0">
                <a:latin typeface="Kristen ITC" panose="03050502040202030202" pitchFamily="66" charset="0"/>
              </a:endParaRPr>
            </a:p>
          </p:txBody>
        </p:sp>
        <p:pic>
          <p:nvPicPr>
            <p:cNvPr id="154" name="Picture 2" descr="https://openclipart.org/image/300px/svg_to_png/192867/0-9-Handwritten-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859" y="3664966"/>
              <a:ext cx="23818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4" descr="https://openclipart.org/image/300px/svg_to_png/192866/0-9-Handwritten-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91" y="3668341"/>
              <a:ext cx="34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16" descr="0 - 9 ! Handwritten 8 by jonphillips - This is for making a score from letters and numbers. 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70" b="13280"/>
            <a:stretch/>
          </p:blipFill>
          <p:spPr bwMode="auto">
            <a:xfrm>
              <a:off x="2312685" y="3689382"/>
              <a:ext cx="30756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https://openclipart.org/image/300px/svg_to_png/192867/0-9-Handwritten-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845" y="3680974"/>
              <a:ext cx="23818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8" name="Picture 6" descr="https://openclipart.org/image/300px/svg_to_png/192865/0-9-Handwritten-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08" y="5553307"/>
            <a:ext cx="31314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2" descr="Number 5 handwritten by jonphillips - It is handwritten 5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76" y="5550290"/>
            <a:ext cx="2778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6" descr="0 - 9 ! Handwritten 8 by jonphillips - This is for making a score from letters and numbers. 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0" b="13280"/>
          <a:stretch/>
        </p:blipFill>
        <p:spPr bwMode="auto">
          <a:xfrm>
            <a:off x="6300192" y="5571034"/>
            <a:ext cx="30756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2" grpId="0" animBg="1"/>
      <p:bldP spid="26" grpId="0" animBg="1"/>
      <p:bldP spid="62" grpId="0"/>
      <p:bldP spid="63" grpId="0"/>
      <p:bldP spid="64" grpId="0"/>
      <p:bldP spid="65" grpId="0"/>
      <p:bldP spid="85" grpId="0" animBg="1"/>
      <p:bldP spid="86" grpId="0" animBg="1"/>
      <p:bldP spid="91" grpId="0" animBg="1"/>
      <p:bldP spid="94" grpId="0" animBg="1"/>
      <p:bldP spid="103" grpId="0" animBg="1"/>
      <p:bldP spid="105" grpId="0" animBg="1"/>
      <p:bldP spid="106" grpId="0" animBg="1"/>
      <p:bldP spid="108" grpId="0" animBg="1"/>
      <p:bldP spid="109" grpId="0" animBg="1"/>
      <p:bldP spid="113" grpId="0" animBg="1"/>
      <p:bldP spid="114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" y="692696"/>
            <a:ext cx="814626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Gerader Verbinder 4"/>
          <p:cNvCxnSpPr/>
          <p:nvPr/>
        </p:nvCxnSpPr>
        <p:spPr>
          <a:xfrm rot="18900000">
            <a:off x="3623318" y="2621057"/>
            <a:ext cx="248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4"/>
          <p:cNvCxnSpPr/>
          <p:nvPr/>
        </p:nvCxnSpPr>
        <p:spPr>
          <a:xfrm rot="18900000">
            <a:off x="3775718" y="2773457"/>
            <a:ext cx="248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5"/>
          <p:cNvCxnSpPr/>
          <p:nvPr/>
        </p:nvCxnSpPr>
        <p:spPr>
          <a:xfrm rot="18900000">
            <a:off x="4737995" y="3792508"/>
            <a:ext cx="252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r Verbinder 5"/>
          <p:cNvCxnSpPr/>
          <p:nvPr/>
        </p:nvCxnSpPr>
        <p:spPr>
          <a:xfrm rot="18900000">
            <a:off x="4890395" y="3944908"/>
            <a:ext cx="252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4"/>
          <p:cNvCxnSpPr/>
          <p:nvPr/>
        </p:nvCxnSpPr>
        <p:spPr>
          <a:xfrm rot="18900000">
            <a:off x="3470918" y="2468657"/>
            <a:ext cx="248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9"/>
          <p:cNvCxnSpPr/>
          <p:nvPr/>
        </p:nvCxnSpPr>
        <p:spPr>
          <a:xfrm rot="2700000" flipV="1">
            <a:off x="3341003" y="3650695"/>
            <a:ext cx="302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0"/>
          <p:cNvCxnSpPr/>
          <p:nvPr/>
        </p:nvCxnSpPr>
        <p:spPr>
          <a:xfrm rot="2700000" flipV="1">
            <a:off x="4325957" y="2686070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1"/>
          <p:cNvCxnSpPr/>
          <p:nvPr/>
        </p:nvCxnSpPr>
        <p:spPr>
          <a:xfrm rot="2700000" flipV="1">
            <a:off x="4511658" y="2528420"/>
            <a:ext cx="288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3"/>
          <p:cNvCxnSpPr/>
          <p:nvPr/>
        </p:nvCxnSpPr>
        <p:spPr>
          <a:xfrm>
            <a:off x="5936794" y="1237753"/>
            <a:ext cx="0" cy="47666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4"/>
          <p:cNvCxnSpPr/>
          <p:nvPr/>
        </p:nvCxnSpPr>
        <p:spPr>
          <a:xfrm>
            <a:off x="4733674" y="1262939"/>
            <a:ext cx="0" cy="47666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Chinesisch multiplizieren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Ellipse 16"/>
          <p:cNvSpPr/>
          <p:nvPr/>
        </p:nvSpPr>
        <p:spPr>
          <a:xfrm>
            <a:off x="4116843" y="290320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067628" y="19613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5232850" y="180039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r Verbinder 14"/>
          <p:cNvCxnSpPr/>
          <p:nvPr/>
        </p:nvCxnSpPr>
        <p:spPr>
          <a:xfrm rot="5400000">
            <a:off x="5432929" y="3159168"/>
            <a:ext cx="0" cy="35640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openclipart.org/image/300px/svg_to_png/192866/0-9-Handwritten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18" y="1773284"/>
            <a:ext cx="34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495284" y="171474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Kristen ITC" panose="03050502040202030202" pitchFamily="66" charset="0"/>
              </a:rPr>
              <a:t>x</a:t>
            </a:r>
            <a:endParaRPr lang="de-DE" sz="4000" dirty="0">
              <a:latin typeface="Kristen ITC" panose="03050502040202030202" pitchFamily="66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791428" y="168106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Kristen ITC" panose="03050502040202030202" pitchFamily="66" charset="0"/>
              </a:rPr>
              <a:t>=</a:t>
            </a:r>
            <a:endParaRPr lang="de-DE" sz="4000" dirty="0">
              <a:latin typeface="Kristen ITC" panose="03050502040202030202" pitchFamily="66" charset="0"/>
            </a:endParaRPr>
          </a:p>
        </p:txBody>
      </p:sp>
      <p:cxnSp>
        <p:nvCxnSpPr>
          <p:cNvPr id="52" name="Gerader Verbinder 5"/>
          <p:cNvCxnSpPr/>
          <p:nvPr/>
        </p:nvCxnSpPr>
        <p:spPr>
          <a:xfrm rot="18900000">
            <a:off x="4585595" y="3640108"/>
            <a:ext cx="252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367878" y="326595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6528436" y="34209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6520278" y="309757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680836" y="32525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5266604" y="406194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5418998" y="421837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5579556" y="43733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215484" y="31095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367884" y="294114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1097945" y="2255392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E</a:t>
            </a:r>
            <a:endParaRPr lang="de-DE" sz="1600" b="1" dirty="0">
              <a:solidFill>
                <a:srgbClr val="0070C0"/>
              </a:solidFill>
              <a:latin typeface="OCR A Extended" panose="02010509020102010303" pitchFamily="50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334114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E</a:t>
            </a:r>
            <a:endParaRPr lang="de-DE" sz="1600" b="1" dirty="0">
              <a:solidFill>
                <a:srgbClr val="0070C0"/>
              </a:solidFill>
              <a:latin typeface="OCR A Extended" panose="02010509020102010303" pitchFamily="50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071483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Z</a:t>
            </a:r>
            <a:endParaRPr lang="de-DE" sz="1600" b="1" dirty="0">
              <a:solidFill>
                <a:srgbClr val="00B050"/>
              </a:solidFill>
              <a:latin typeface="OCR A Extended" panose="02010509020102010303" pitchFamily="50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844518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Z</a:t>
            </a:r>
            <a:endParaRPr lang="de-DE" sz="1600" b="1" dirty="0">
              <a:solidFill>
                <a:srgbClr val="00B050"/>
              </a:solidFill>
              <a:latin typeface="OCR A Extended" panose="02010509020102010303" pitchFamily="50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68628" y="1117032"/>
            <a:ext cx="17187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Beispiel 3: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pic>
        <p:nvPicPr>
          <p:cNvPr id="75" name="Picture 6" descr="https://openclipart.org/image/300px/svg_to_png/192865/0-9-Handwritten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3" y="1776909"/>
            <a:ext cx="31314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https://openclipart.org/image/300px/svg_to_png/192865/0-9-Handwritten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10" y="1776909"/>
            <a:ext cx="31314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Number 4 by jonphillips - Number 4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6" y="1776006"/>
            <a:ext cx="30631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Gerader Verbinder 9"/>
          <p:cNvCxnSpPr/>
          <p:nvPr/>
        </p:nvCxnSpPr>
        <p:spPr>
          <a:xfrm rot="2700000" flipV="1">
            <a:off x="3180913" y="3818300"/>
            <a:ext cx="3024000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5105840" y="42509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Ellipse 83"/>
          <p:cNvSpPr/>
          <p:nvPr/>
        </p:nvSpPr>
        <p:spPr>
          <a:xfrm>
            <a:off x="5258240" y="44033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Ellipse 84"/>
          <p:cNvSpPr/>
          <p:nvPr/>
        </p:nvSpPr>
        <p:spPr>
          <a:xfrm>
            <a:off x="5410640" y="455572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Ellipse 85"/>
          <p:cNvSpPr/>
          <p:nvPr/>
        </p:nvSpPr>
        <p:spPr>
          <a:xfrm>
            <a:off x="5220028" y="21137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Ellipse 86"/>
          <p:cNvSpPr/>
          <p:nvPr/>
        </p:nvSpPr>
        <p:spPr>
          <a:xfrm>
            <a:off x="5372428" y="22661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8" name="Gerader Verbinder 11"/>
          <p:cNvCxnSpPr/>
          <p:nvPr/>
        </p:nvCxnSpPr>
        <p:spPr>
          <a:xfrm rot="2700000" flipV="1">
            <a:off x="4662757" y="2375936"/>
            <a:ext cx="288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10"/>
          <p:cNvCxnSpPr/>
          <p:nvPr/>
        </p:nvCxnSpPr>
        <p:spPr>
          <a:xfrm rot="2700000" flipV="1">
            <a:off x="4170363" y="2846937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042897" y="328599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89"/>
          <p:cNvSpPr/>
          <p:nvPr/>
        </p:nvSpPr>
        <p:spPr>
          <a:xfrm>
            <a:off x="6195297" y="343839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6347697" y="359079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6528353" y="27867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Ellipse 92"/>
          <p:cNvSpPr/>
          <p:nvPr/>
        </p:nvSpPr>
        <p:spPr>
          <a:xfrm>
            <a:off x="6680753" y="29391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Ellipse 93"/>
          <p:cNvSpPr/>
          <p:nvPr/>
        </p:nvSpPr>
        <p:spPr>
          <a:xfrm>
            <a:off x="6833153" y="30915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49" name="Gruppieren 2048"/>
          <p:cNvGrpSpPr/>
          <p:nvPr/>
        </p:nvGrpSpPr>
        <p:grpSpPr>
          <a:xfrm>
            <a:off x="755576" y="5470346"/>
            <a:ext cx="2506293" cy="741565"/>
            <a:chOff x="611560" y="5495747"/>
            <a:chExt cx="2506293" cy="741565"/>
          </a:xfrm>
        </p:grpSpPr>
        <p:pic>
          <p:nvPicPr>
            <p:cNvPr id="97" name="Picture 4" descr="https://openclipart.org/image/300px/svg_to_png/192866/0-9-Handwritten-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315" y="5587968"/>
              <a:ext cx="34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feld 97"/>
            <p:cNvSpPr txBox="1"/>
            <p:nvPr/>
          </p:nvSpPr>
          <p:spPr>
            <a:xfrm>
              <a:off x="1337281" y="5529426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 smtClean="0">
                  <a:latin typeface="Kristen ITC" panose="03050502040202030202" pitchFamily="66" charset="0"/>
                </a:rPr>
                <a:t>x</a:t>
              </a:r>
              <a:endParaRPr lang="de-DE" sz="4000" dirty="0">
                <a:latin typeface="Kristen ITC" panose="03050502040202030202" pitchFamily="66" charset="0"/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2633425" y="5495747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 smtClean="0">
                  <a:latin typeface="Kristen ITC" panose="03050502040202030202" pitchFamily="66" charset="0"/>
                </a:rPr>
                <a:t>=</a:t>
              </a:r>
              <a:endParaRPr lang="de-DE" sz="4000" dirty="0">
                <a:latin typeface="Kristen ITC" panose="03050502040202030202" pitchFamily="66" charset="0"/>
              </a:endParaRPr>
            </a:p>
          </p:txBody>
        </p:sp>
        <p:pic>
          <p:nvPicPr>
            <p:cNvPr id="100" name="Picture 6" descr="https://openclipart.org/image/300px/svg_to_png/192865/0-9-Handwritten-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591593"/>
              <a:ext cx="31314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6" descr="https://openclipart.org/image/300px/svg_to_png/192865/0-9-Handwritten-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207" y="5591593"/>
              <a:ext cx="31314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" descr="Number 4 by jonphillips - Number 4 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53" y="5590690"/>
              <a:ext cx="306316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" name="Ellipse 102"/>
          <p:cNvSpPr/>
          <p:nvPr/>
        </p:nvSpPr>
        <p:spPr>
          <a:xfrm>
            <a:off x="5385250" y="195279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Ellipse 103"/>
          <p:cNvSpPr/>
          <p:nvPr/>
        </p:nvSpPr>
        <p:spPr>
          <a:xfrm>
            <a:off x="5537650" y="210519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385250" y="163199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5537650" y="178439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5690050" y="193679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Ellipse 107"/>
          <p:cNvSpPr/>
          <p:nvPr/>
        </p:nvSpPr>
        <p:spPr>
          <a:xfrm>
            <a:off x="4911137" y="212480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5063537" y="227720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5215937" y="242960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>
            <a:off x="4269243" y="305560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4421643" y="320800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3954526" y="30724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4106926" y="32248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Ellipse 114"/>
          <p:cNvSpPr/>
          <p:nvPr/>
        </p:nvSpPr>
        <p:spPr>
          <a:xfrm>
            <a:off x="4259326" y="33772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6" name="Picture 4" descr="https://openclipart.org/image/300px/svg_to_png/192866/0-9-Handwritten-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07" y="5043544"/>
            <a:ext cx="22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43" y="5047169"/>
            <a:ext cx="15878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8" descr="0 - 9 ! Handwritten 1 by jonphillips - This is for making a score from letters and numbers.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12" y="5043045"/>
            <a:ext cx="17326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81" y="5047169"/>
            <a:ext cx="15879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4" descr="0 - 9 ! Handwritten 2 by jonphillips - This is for making a score from letters and numbers. 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5" y="5047983"/>
            <a:ext cx="18750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Gerader Verbinder 14"/>
          <p:cNvCxnSpPr/>
          <p:nvPr/>
        </p:nvCxnSpPr>
        <p:spPr>
          <a:xfrm rot="5400000">
            <a:off x="5434830" y="3667573"/>
            <a:ext cx="0" cy="35640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" name="Gruppieren 2047"/>
          <p:cNvGrpSpPr/>
          <p:nvPr/>
        </p:nvGrpSpPr>
        <p:grpSpPr>
          <a:xfrm>
            <a:off x="5613424" y="5009177"/>
            <a:ext cx="781983" cy="376310"/>
            <a:chOff x="5613424" y="5119248"/>
            <a:chExt cx="781983" cy="376310"/>
          </a:xfrm>
        </p:grpSpPr>
        <p:sp>
          <p:nvSpPr>
            <p:cNvPr id="7" name="Pfeil nach links 6"/>
            <p:cNvSpPr/>
            <p:nvPr/>
          </p:nvSpPr>
          <p:spPr>
            <a:xfrm>
              <a:off x="5613424" y="5203799"/>
              <a:ext cx="523201" cy="216854"/>
            </a:xfrm>
            <a:prstGeom prst="leftArrow">
              <a:avLst>
                <a:gd name="adj1" fmla="val 26481"/>
                <a:gd name="adj2" fmla="val 61759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6150395" y="5119248"/>
              <a:ext cx="245012" cy="37631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6" name="Gruppieren 125"/>
          <p:cNvGrpSpPr/>
          <p:nvPr/>
        </p:nvGrpSpPr>
        <p:grpSpPr>
          <a:xfrm>
            <a:off x="4453385" y="5008981"/>
            <a:ext cx="781983" cy="376310"/>
            <a:chOff x="5613424" y="5119248"/>
            <a:chExt cx="781983" cy="376310"/>
          </a:xfrm>
        </p:grpSpPr>
        <p:sp>
          <p:nvSpPr>
            <p:cNvPr id="127" name="Pfeil nach links 126"/>
            <p:cNvSpPr/>
            <p:nvPr/>
          </p:nvSpPr>
          <p:spPr>
            <a:xfrm>
              <a:off x="5613424" y="5203799"/>
              <a:ext cx="523201" cy="216854"/>
            </a:xfrm>
            <a:prstGeom prst="leftArrow">
              <a:avLst>
                <a:gd name="adj1" fmla="val 26481"/>
                <a:gd name="adj2" fmla="val 61759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Abgerundetes Rechteck 127"/>
            <p:cNvSpPr/>
            <p:nvPr/>
          </p:nvSpPr>
          <p:spPr>
            <a:xfrm>
              <a:off x="6150395" y="5119248"/>
              <a:ext cx="245012" cy="37631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9" name="Picture 4" descr="https://openclipart.org/image/300px/svg_to_png/192866/0-9-Handwritten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76" y="5629725"/>
            <a:ext cx="34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0" descr="0 - 9 ! Handwritten 9 by jonphillips - This is for making a score from letters and numbers. 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2"/>
          <a:stretch/>
        </p:blipFill>
        <p:spPr bwMode="auto">
          <a:xfrm>
            <a:off x="5235012" y="5611188"/>
            <a:ext cx="28143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6" descr="0 - 9 ! Handwritten 8 by jonphillips - This is for making a score from letters and numbers. 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0" b="13280"/>
          <a:stretch/>
        </p:blipFill>
        <p:spPr bwMode="auto">
          <a:xfrm>
            <a:off x="4035066" y="5587968"/>
            <a:ext cx="30756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21" grpId="0" animBg="1"/>
      <p:bldP spid="22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20" grpId="0" animBg="1"/>
      <p:bldP spid="24" grpId="0" animBg="1"/>
      <p:bldP spid="62" grpId="0"/>
      <p:bldP spid="63" grpId="0"/>
      <p:bldP spid="64" grpId="0"/>
      <p:bldP spid="65" grpId="0"/>
      <p:bldP spid="29" grpId="0" animBg="1"/>
      <p:bldP spid="84" grpId="0" animBg="1"/>
      <p:bldP spid="85" grpId="0" animBg="1"/>
      <p:bldP spid="86" grpId="0" animBg="1"/>
      <p:bldP spid="87" grpId="0" animBg="1"/>
      <p:bldP spid="1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" y="692696"/>
            <a:ext cx="814626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r Verbinder 13"/>
          <p:cNvCxnSpPr/>
          <p:nvPr/>
        </p:nvCxnSpPr>
        <p:spPr>
          <a:xfrm>
            <a:off x="6156176" y="1237753"/>
            <a:ext cx="0" cy="47666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4"/>
          <p:cNvCxnSpPr/>
          <p:nvPr/>
        </p:nvCxnSpPr>
        <p:spPr>
          <a:xfrm>
            <a:off x="4940904" y="1250844"/>
            <a:ext cx="0" cy="476660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>
            <a:off x="-2644" y="6281"/>
            <a:ext cx="9146646" cy="6847460"/>
            <a:chOff x="-2644" y="6281"/>
            <a:chExt cx="9146646" cy="6847460"/>
          </a:xfrm>
        </p:grpSpPr>
        <p:sp>
          <p:nvSpPr>
            <p:cNvPr id="15" name="Textfeld 14"/>
            <p:cNvSpPr txBox="1"/>
            <p:nvPr/>
          </p:nvSpPr>
          <p:spPr>
            <a:xfrm>
              <a:off x="-2644" y="7248"/>
              <a:ext cx="8247052" cy="812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>
                <a:spcBef>
                  <a:spcPts val="600"/>
                </a:spcBef>
              </a:pPr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Chinesisch multiplizieren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205585" y="2915324"/>
              <a:ext cx="6847460" cy="10293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2" name="Gerader Verbinder 14"/>
          <p:cNvCxnSpPr/>
          <p:nvPr/>
        </p:nvCxnSpPr>
        <p:spPr>
          <a:xfrm rot="5400000">
            <a:off x="5432929" y="2799128"/>
            <a:ext cx="0" cy="35640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745176" y="171474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Kristen ITC" panose="03050502040202030202" pitchFamily="66" charset="0"/>
              </a:rPr>
              <a:t>x</a:t>
            </a:r>
            <a:endParaRPr lang="de-DE" sz="4000" dirty="0">
              <a:latin typeface="Kristen ITC" panose="03050502040202030202" pitchFamily="66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041320" y="168106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Kristen ITC" panose="03050502040202030202" pitchFamily="66" charset="0"/>
              </a:rPr>
              <a:t>=</a:t>
            </a:r>
            <a:endParaRPr lang="de-DE" sz="4000" dirty="0">
              <a:latin typeface="Kristen ITC" panose="03050502040202030202" pitchFamily="66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392049" y="2263859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E</a:t>
            </a:r>
            <a:endParaRPr lang="de-DE" sz="1600" b="1" dirty="0">
              <a:solidFill>
                <a:srgbClr val="0070C0"/>
              </a:solidFill>
              <a:latin typeface="OCR A Extended" panose="02010509020102010303" pitchFamily="50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307045" y="2265594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  <a:latin typeface="OCR A Extended" panose="02010509020102010303" pitchFamily="50" charset="0"/>
              </a:rPr>
              <a:t>E</a:t>
            </a:r>
            <a:endParaRPr lang="de-DE" sz="1600" b="1" dirty="0">
              <a:solidFill>
                <a:srgbClr val="0070C0"/>
              </a:solidFill>
              <a:latin typeface="OCR A Extended" panose="02010509020102010303" pitchFamily="50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1085943" y="2265594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Z</a:t>
            </a:r>
            <a:endParaRPr lang="de-DE" sz="1600" b="1" dirty="0">
              <a:solidFill>
                <a:srgbClr val="00B050"/>
              </a:solidFill>
              <a:latin typeface="OCR A Extended" panose="02010509020102010303" pitchFamily="50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68628" y="1117032"/>
            <a:ext cx="17187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Beispiel 4: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pic>
        <p:nvPicPr>
          <p:cNvPr id="76" name="Picture 6" descr="https://openclipart.org/image/300px/svg_to_png/192865/0-9-Handwritten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10" y="1776909"/>
            <a:ext cx="31314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38" y="4759137"/>
            <a:ext cx="15879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Gerader Verbinder 14"/>
          <p:cNvCxnSpPr/>
          <p:nvPr/>
        </p:nvCxnSpPr>
        <p:spPr>
          <a:xfrm rot="5400000">
            <a:off x="5434830" y="3447200"/>
            <a:ext cx="0" cy="35640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uppieren 125"/>
          <p:cNvGrpSpPr/>
          <p:nvPr/>
        </p:nvGrpSpPr>
        <p:grpSpPr>
          <a:xfrm>
            <a:off x="4762838" y="4720949"/>
            <a:ext cx="781983" cy="376310"/>
            <a:chOff x="5613424" y="5119248"/>
            <a:chExt cx="781983" cy="376310"/>
          </a:xfrm>
        </p:grpSpPr>
        <p:sp>
          <p:nvSpPr>
            <p:cNvPr id="127" name="Pfeil nach links 126"/>
            <p:cNvSpPr/>
            <p:nvPr/>
          </p:nvSpPr>
          <p:spPr>
            <a:xfrm>
              <a:off x="5613424" y="5203799"/>
              <a:ext cx="523201" cy="216854"/>
            </a:xfrm>
            <a:prstGeom prst="leftArrow">
              <a:avLst>
                <a:gd name="adj1" fmla="val 26481"/>
                <a:gd name="adj2" fmla="val 61759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Abgerundetes Rechteck 127"/>
            <p:cNvSpPr/>
            <p:nvPr/>
          </p:nvSpPr>
          <p:spPr>
            <a:xfrm>
              <a:off x="6150395" y="5119248"/>
              <a:ext cx="245012" cy="37631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1" name="Picture 16" descr="0 - 9 ! Handwritten 8 by jonphillips - This is for making a score from letters and numbers. 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0" b="13280"/>
          <a:stretch/>
        </p:blipFill>
        <p:spPr bwMode="auto">
          <a:xfrm>
            <a:off x="6417071" y="5455991"/>
            <a:ext cx="30756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https://openclipart.org/image/300px/svg_to_png/192866/0-9-Handwritten-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2" y="1785060"/>
            <a:ext cx="34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50" y="1783107"/>
            <a:ext cx="23818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6" descr="0 - 9 ! Handwritten 8 by jonphillips - This is for making a score from letters and numbers. 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0" b="13280"/>
          <a:stretch/>
        </p:blipFill>
        <p:spPr bwMode="auto">
          <a:xfrm>
            <a:off x="2388665" y="1776909"/>
            <a:ext cx="30756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" name="Gerader Verbinder 10"/>
          <p:cNvCxnSpPr/>
          <p:nvPr/>
        </p:nvCxnSpPr>
        <p:spPr>
          <a:xfrm rot="900000" flipV="1">
            <a:off x="3961803" y="3046258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r Verbinder 10"/>
          <p:cNvCxnSpPr/>
          <p:nvPr/>
        </p:nvCxnSpPr>
        <p:spPr>
          <a:xfrm rot="900000" flipV="1">
            <a:off x="3891363" y="3237784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r Verbinder 10"/>
          <p:cNvCxnSpPr/>
          <p:nvPr/>
        </p:nvCxnSpPr>
        <p:spPr>
          <a:xfrm rot="900000" flipV="1">
            <a:off x="3857644" y="3450329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0"/>
          <p:cNvCxnSpPr/>
          <p:nvPr/>
        </p:nvCxnSpPr>
        <p:spPr>
          <a:xfrm rot="900000" flipV="1">
            <a:off x="4078219" y="2636870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1"/>
          <p:cNvCxnSpPr/>
          <p:nvPr/>
        </p:nvCxnSpPr>
        <p:spPr>
          <a:xfrm rot="900000" flipV="1">
            <a:off x="4151061" y="2413392"/>
            <a:ext cx="288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11"/>
          <p:cNvCxnSpPr/>
          <p:nvPr/>
        </p:nvCxnSpPr>
        <p:spPr>
          <a:xfrm rot="900000" flipV="1">
            <a:off x="4205675" y="2205787"/>
            <a:ext cx="2880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10"/>
          <p:cNvCxnSpPr/>
          <p:nvPr/>
        </p:nvCxnSpPr>
        <p:spPr>
          <a:xfrm rot="900000" flipV="1">
            <a:off x="4023904" y="2845516"/>
            <a:ext cx="29160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r Verbinder 5"/>
          <p:cNvCxnSpPr/>
          <p:nvPr/>
        </p:nvCxnSpPr>
        <p:spPr>
          <a:xfrm flipV="1">
            <a:off x="6329390" y="2279452"/>
            <a:ext cx="476563" cy="1718627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ieren 39"/>
          <p:cNvGrpSpPr/>
          <p:nvPr/>
        </p:nvGrpSpPr>
        <p:grpSpPr>
          <a:xfrm>
            <a:off x="6338005" y="2423129"/>
            <a:ext cx="476848" cy="1392794"/>
            <a:chOff x="6338005" y="2423129"/>
            <a:chExt cx="476848" cy="1392794"/>
          </a:xfrm>
        </p:grpSpPr>
        <p:sp>
          <p:nvSpPr>
            <p:cNvPr id="22" name="Ellipse 21"/>
            <p:cNvSpPr/>
            <p:nvPr/>
          </p:nvSpPr>
          <p:spPr>
            <a:xfrm rot="19800000">
              <a:off x="6554704" y="285227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 rot="19800000">
              <a:off x="6610963" y="263872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 rot="19800000">
              <a:off x="6338005" y="367190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 rot="19800000">
              <a:off x="6391906" y="347873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Ellipse 89"/>
            <p:cNvSpPr/>
            <p:nvPr/>
          </p:nvSpPr>
          <p:spPr>
            <a:xfrm rot="19800000">
              <a:off x="6444970" y="327701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Ellipse 90"/>
            <p:cNvSpPr/>
            <p:nvPr/>
          </p:nvSpPr>
          <p:spPr>
            <a:xfrm rot="19800000">
              <a:off x="6493551" y="306549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Ellipse 93"/>
            <p:cNvSpPr/>
            <p:nvPr/>
          </p:nvSpPr>
          <p:spPr>
            <a:xfrm rot="19800000">
              <a:off x="6670837" y="242312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21" name="Gerader Verbinder 4"/>
          <p:cNvCxnSpPr/>
          <p:nvPr/>
        </p:nvCxnSpPr>
        <p:spPr>
          <a:xfrm flipV="1">
            <a:off x="5315425" y="1963618"/>
            <a:ext cx="499826" cy="1842649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4"/>
          <p:cNvCxnSpPr/>
          <p:nvPr/>
        </p:nvCxnSpPr>
        <p:spPr>
          <a:xfrm flipV="1">
            <a:off x="5533010" y="2019401"/>
            <a:ext cx="490424" cy="1801458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4"/>
          <p:cNvCxnSpPr/>
          <p:nvPr/>
        </p:nvCxnSpPr>
        <p:spPr>
          <a:xfrm flipV="1">
            <a:off x="5118695" y="1907835"/>
            <a:ext cx="488374" cy="1814658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/>
          <p:cNvGrpSpPr/>
          <p:nvPr/>
        </p:nvGrpSpPr>
        <p:grpSpPr>
          <a:xfrm>
            <a:off x="5124837" y="2070903"/>
            <a:ext cx="899691" cy="1537805"/>
            <a:chOff x="5124837" y="2070903"/>
            <a:chExt cx="899691" cy="1537805"/>
          </a:xfrm>
        </p:grpSpPr>
        <p:sp>
          <p:nvSpPr>
            <p:cNvPr id="27" name="Ellipse 26"/>
            <p:cNvSpPr/>
            <p:nvPr/>
          </p:nvSpPr>
          <p:spPr>
            <a:xfrm rot="19800000">
              <a:off x="5345291" y="251494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 rot="19800000">
              <a:off x="5407902" y="229294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 rot="19800000">
              <a:off x="5553473" y="257072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/>
            <p:cNvSpPr/>
            <p:nvPr/>
          </p:nvSpPr>
          <p:spPr>
            <a:xfrm rot="19800000">
              <a:off x="5761655" y="262651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 rot="19800000">
              <a:off x="5616084" y="234873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 rot="19800000">
              <a:off x="5824267" y="240451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 rot="19800000">
              <a:off x="5455680" y="207090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 rot="19800000">
              <a:off x="5672330" y="213515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 rot="19800000">
              <a:off x="5880512" y="219093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 rot="19800000">
              <a:off x="5291496" y="273475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Ellipse 108"/>
            <p:cNvSpPr/>
            <p:nvPr/>
          </p:nvSpPr>
          <p:spPr>
            <a:xfrm rot="19800000">
              <a:off x="5499678" y="279053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 rot="19800000">
              <a:off x="5707860" y="284631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/>
            <p:cNvSpPr/>
            <p:nvPr/>
          </p:nvSpPr>
          <p:spPr>
            <a:xfrm rot="19800000">
              <a:off x="5232604" y="293528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 rot="19800000">
              <a:off x="5440787" y="299106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Ellipse 137"/>
            <p:cNvSpPr/>
            <p:nvPr/>
          </p:nvSpPr>
          <p:spPr>
            <a:xfrm rot="19800000">
              <a:off x="5648968" y="304684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 rot="19800000">
              <a:off x="5169530" y="313310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Ellipse 139"/>
            <p:cNvSpPr/>
            <p:nvPr/>
          </p:nvSpPr>
          <p:spPr>
            <a:xfrm rot="19800000">
              <a:off x="5377713" y="318888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Ellipse 140"/>
            <p:cNvSpPr/>
            <p:nvPr/>
          </p:nvSpPr>
          <p:spPr>
            <a:xfrm rot="19800000">
              <a:off x="5594362" y="325313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/>
            <p:cNvSpPr/>
            <p:nvPr/>
          </p:nvSpPr>
          <p:spPr>
            <a:xfrm rot="19800000">
              <a:off x="5124837" y="335312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Ellipse 142"/>
            <p:cNvSpPr/>
            <p:nvPr/>
          </p:nvSpPr>
          <p:spPr>
            <a:xfrm rot="19800000">
              <a:off x="5333018" y="340044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Ellipse 143"/>
            <p:cNvSpPr/>
            <p:nvPr/>
          </p:nvSpPr>
          <p:spPr>
            <a:xfrm rot="19800000">
              <a:off x="5541200" y="34646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5" name="Textfeld 144"/>
          <p:cNvSpPr txBox="1"/>
          <p:nvPr/>
        </p:nvSpPr>
        <p:spPr>
          <a:xfrm>
            <a:off x="760911" y="2257127"/>
            <a:ext cx="3080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7030A0"/>
                </a:solidFill>
                <a:latin typeface="OCR A Extended" panose="02010509020102010303" pitchFamily="50" charset="0"/>
              </a:rPr>
              <a:t>H</a:t>
            </a:r>
            <a:endParaRPr lang="de-DE" sz="1600" b="1" dirty="0">
              <a:solidFill>
                <a:srgbClr val="7030A0"/>
              </a:solidFill>
              <a:latin typeface="OCR A Extended" panose="02010509020102010303" pitchFamily="50" charset="0"/>
            </a:endParaRPr>
          </a:p>
        </p:txBody>
      </p:sp>
      <p:cxnSp>
        <p:nvCxnSpPr>
          <p:cNvPr id="146" name="Gerader Verbinder 4"/>
          <p:cNvCxnSpPr/>
          <p:nvPr/>
        </p:nvCxnSpPr>
        <p:spPr>
          <a:xfrm flipV="1">
            <a:off x="3979991" y="1628829"/>
            <a:ext cx="488374" cy="1814658"/>
          </a:xfrm>
          <a:prstGeom prst="line">
            <a:avLst/>
          </a:prstGeom>
          <a:ln w="38100">
            <a:solidFill>
              <a:srgbClr val="7030A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16" descr="0 - 9 ! Handwritten 8 by jonphillips - This is for making a score from letters and numbers. 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0" b="13280"/>
          <a:stretch/>
        </p:blipFill>
        <p:spPr bwMode="auto">
          <a:xfrm>
            <a:off x="6459686" y="4795639"/>
            <a:ext cx="20504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https://openclipart.org/image/300px/svg_to_png/192866/0-9-Handwritten-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09" y="4755512"/>
            <a:ext cx="22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6" name="Gerader Verbinder 4"/>
          <p:cNvCxnSpPr/>
          <p:nvPr/>
        </p:nvCxnSpPr>
        <p:spPr>
          <a:xfrm flipV="1">
            <a:off x="4200127" y="1671158"/>
            <a:ext cx="488374" cy="1814658"/>
          </a:xfrm>
          <a:prstGeom prst="line">
            <a:avLst/>
          </a:prstGeom>
          <a:ln w="38100">
            <a:solidFill>
              <a:srgbClr val="7030A0"/>
            </a:solidFill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/>
          <p:cNvGrpSpPr/>
          <p:nvPr/>
        </p:nvGrpSpPr>
        <p:grpSpPr>
          <a:xfrm>
            <a:off x="3991981" y="1790392"/>
            <a:ext cx="703463" cy="1460102"/>
            <a:chOff x="3991981" y="1790392"/>
            <a:chExt cx="703463" cy="1460102"/>
          </a:xfrm>
        </p:grpSpPr>
        <p:sp>
          <p:nvSpPr>
            <p:cNvPr id="147" name="Ellipse 146"/>
            <p:cNvSpPr/>
            <p:nvPr/>
          </p:nvSpPr>
          <p:spPr>
            <a:xfrm rot="19800000">
              <a:off x="4212435" y="222596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Ellipse 147"/>
            <p:cNvSpPr/>
            <p:nvPr/>
          </p:nvSpPr>
          <p:spPr>
            <a:xfrm rot="19800000">
              <a:off x="4275047" y="200397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Ellipse 148"/>
            <p:cNvSpPr/>
            <p:nvPr/>
          </p:nvSpPr>
          <p:spPr>
            <a:xfrm rot="19800000">
              <a:off x="4331292" y="17903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/>
            <p:cNvSpPr/>
            <p:nvPr/>
          </p:nvSpPr>
          <p:spPr>
            <a:xfrm rot="19800000">
              <a:off x="4158640" y="244577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/>
            <p:cNvSpPr/>
            <p:nvPr/>
          </p:nvSpPr>
          <p:spPr>
            <a:xfrm rot="19800000">
              <a:off x="4108215" y="264630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Ellipse 151"/>
            <p:cNvSpPr/>
            <p:nvPr/>
          </p:nvSpPr>
          <p:spPr>
            <a:xfrm rot="19800000">
              <a:off x="4045142" y="28525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 rot="19800000">
              <a:off x="3991981" y="305568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 rot="19800000">
              <a:off x="4432571" y="227676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Ellipse 157"/>
            <p:cNvSpPr/>
            <p:nvPr/>
          </p:nvSpPr>
          <p:spPr>
            <a:xfrm rot="19800000">
              <a:off x="4495183" y="205476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 rot="19800000">
              <a:off x="4551428" y="184118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Ellipse 159"/>
            <p:cNvSpPr/>
            <p:nvPr/>
          </p:nvSpPr>
          <p:spPr>
            <a:xfrm rot="19800000">
              <a:off x="4378776" y="249657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Ellipse 160"/>
            <p:cNvSpPr/>
            <p:nvPr/>
          </p:nvSpPr>
          <p:spPr>
            <a:xfrm rot="19800000">
              <a:off x="4328351" y="269709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Ellipse 161"/>
            <p:cNvSpPr/>
            <p:nvPr/>
          </p:nvSpPr>
          <p:spPr>
            <a:xfrm rot="19800000">
              <a:off x="4265278" y="290338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 rot="19800000">
              <a:off x="4212117" y="310647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64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09" y="5426132"/>
            <a:ext cx="23818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25" y="4765104"/>
            <a:ext cx="15879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pieren 35"/>
          <p:cNvGrpSpPr/>
          <p:nvPr/>
        </p:nvGrpSpPr>
        <p:grpSpPr>
          <a:xfrm>
            <a:off x="713043" y="5301208"/>
            <a:ext cx="2794936" cy="741565"/>
            <a:chOff x="611719" y="3526506"/>
            <a:chExt cx="2794936" cy="741565"/>
          </a:xfrm>
        </p:grpSpPr>
        <p:sp>
          <p:nvSpPr>
            <p:cNvPr id="166" name="Textfeld 165"/>
            <p:cNvSpPr txBox="1"/>
            <p:nvPr/>
          </p:nvSpPr>
          <p:spPr>
            <a:xfrm>
              <a:off x="1626083" y="3560185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 smtClean="0">
                  <a:latin typeface="Kristen ITC" panose="03050502040202030202" pitchFamily="66" charset="0"/>
                </a:rPr>
                <a:t>x</a:t>
              </a:r>
              <a:endParaRPr lang="de-DE" sz="4000" dirty="0">
                <a:latin typeface="Kristen ITC" panose="03050502040202030202" pitchFamily="66" charset="0"/>
              </a:endParaRPr>
            </a:p>
          </p:txBody>
        </p:sp>
        <p:sp>
          <p:nvSpPr>
            <p:cNvPr id="167" name="Textfeld 166"/>
            <p:cNvSpPr txBox="1"/>
            <p:nvPr/>
          </p:nvSpPr>
          <p:spPr>
            <a:xfrm>
              <a:off x="2922227" y="3526506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dirty="0" smtClean="0">
                  <a:latin typeface="Kristen ITC" panose="03050502040202030202" pitchFamily="66" charset="0"/>
                </a:rPr>
                <a:t>=</a:t>
              </a:r>
              <a:endParaRPr lang="de-DE" sz="4000" dirty="0">
                <a:latin typeface="Kristen ITC" panose="03050502040202030202" pitchFamily="66" charset="0"/>
              </a:endParaRPr>
            </a:p>
          </p:txBody>
        </p:sp>
        <p:pic>
          <p:nvPicPr>
            <p:cNvPr id="168" name="Picture 6" descr="https://openclipart.org/image/300px/svg_to_png/192865/0-9-Handwritten-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117" y="3622352"/>
              <a:ext cx="31314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4" descr="https://openclipart.org/image/300px/svg_to_png/192866/0-9-Handwritten-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19" y="3630503"/>
              <a:ext cx="34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2" descr="https://openclipart.org/image/300px/svg_to_png/192867/0-9-Handwritten-7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657" y="3628550"/>
              <a:ext cx="23818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6" descr="0 - 9 ! Handwritten 8 by jonphillips - This is for making a score from letters and numbers. 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70" b="13280"/>
            <a:stretch/>
          </p:blipFill>
          <p:spPr bwMode="auto">
            <a:xfrm>
              <a:off x="2269572" y="3622352"/>
              <a:ext cx="30756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2" name="Picture 10" descr="Number 4 by jonphillips - Number 4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63" y="4769927"/>
            <a:ext cx="20421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https://openclipart.org/image/300px/svg_to_png/192867/0-9-Handwritten-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50" y="5417975"/>
            <a:ext cx="238185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4" descr="0 - 9 ! Handwritten 2 by jonphillips - This is for making a score from letters and numbers.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35" y="5426132"/>
            <a:ext cx="28125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14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Bildschirmpräsentation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Sahneschnitte</dc:creator>
  <cp:lastModifiedBy>Sahneschnitte</cp:lastModifiedBy>
  <cp:revision>18</cp:revision>
  <dcterms:created xsi:type="dcterms:W3CDTF">2014-12-07T10:32:34Z</dcterms:created>
  <dcterms:modified xsi:type="dcterms:W3CDTF">2014-12-08T18:51:59Z</dcterms:modified>
</cp:coreProperties>
</file>